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291" r:id="rId2"/>
    <p:sldId id="805" r:id="rId3"/>
    <p:sldId id="807" r:id="rId4"/>
    <p:sldId id="808" r:id="rId5"/>
    <p:sldId id="816" r:id="rId6"/>
    <p:sldId id="814" r:id="rId7"/>
    <p:sldId id="817" r:id="rId8"/>
    <p:sldId id="813" r:id="rId9"/>
    <p:sldId id="812" r:id="rId10"/>
    <p:sldId id="819" r:id="rId11"/>
    <p:sldId id="820" r:id="rId12"/>
    <p:sldId id="818" r:id="rId13"/>
    <p:sldId id="811" r:id="rId14"/>
    <p:sldId id="810" r:id="rId15"/>
    <p:sldId id="809" r:id="rId16"/>
    <p:sldId id="824" r:id="rId17"/>
    <p:sldId id="825" r:id="rId18"/>
    <p:sldId id="823" r:id="rId19"/>
    <p:sldId id="822" r:id="rId20"/>
    <p:sldId id="826" r:id="rId21"/>
    <p:sldId id="829" r:id="rId22"/>
    <p:sldId id="831" r:id="rId23"/>
    <p:sldId id="830" r:id="rId24"/>
    <p:sldId id="832" r:id="rId25"/>
    <p:sldId id="828" r:id="rId26"/>
    <p:sldId id="806" r:id="rId27"/>
    <p:sldId id="827" r:id="rId28"/>
    <p:sldId id="821" r:id="rId29"/>
    <p:sldId id="833" r:id="rId30"/>
    <p:sldId id="836" r:id="rId31"/>
    <p:sldId id="837" r:id="rId32"/>
    <p:sldId id="841" r:id="rId33"/>
    <p:sldId id="842" r:id="rId34"/>
    <p:sldId id="840" r:id="rId35"/>
    <p:sldId id="845" r:id="rId36"/>
    <p:sldId id="844" r:id="rId37"/>
    <p:sldId id="815" r:id="rId38"/>
    <p:sldId id="843" r:id="rId39"/>
    <p:sldId id="839" r:id="rId40"/>
    <p:sldId id="838" r:id="rId41"/>
    <p:sldId id="849" r:id="rId42"/>
    <p:sldId id="848" r:id="rId43"/>
    <p:sldId id="847" r:id="rId44"/>
    <p:sldId id="834" r:id="rId45"/>
    <p:sldId id="846" r:id="rId46"/>
    <p:sldId id="852" r:id="rId47"/>
    <p:sldId id="1035" r:id="rId48"/>
    <p:sldId id="1036" r:id="rId49"/>
    <p:sldId id="1033" r:id="rId50"/>
    <p:sldId id="853" r:id="rId51"/>
    <p:sldId id="1034" r:id="rId52"/>
    <p:sldId id="851" r:id="rId53"/>
    <p:sldId id="850" r:id="rId54"/>
    <p:sldId id="854" r:id="rId55"/>
    <p:sldId id="855" r:id="rId56"/>
    <p:sldId id="858" r:id="rId57"/>
    <p:sldId id="857" r:id="rId58"/>
    <p:sldId id="859" r:id="rId59"/>
    <p:sldId id="896" r:id="rId60"/>
    <p:sldId id="1001" r:id="rId61"/>
    <p:sldId id="1000" r:id="rId62"/>
    <p:sldId id="1002" r:id="rId63"/>
    <p:sldId id="856" r:id="rId64"/>
    <p:sldId id="862" r:id="rId65"/>
    <p:sldId id="863" r:id="rId66"/>
    <p:sldId id="861" r:id="rId67"/>
    <p:sldId id="860" r:id="rId68"/>
    <p:sldId id="865" r:id="rId69"/>
    <p:sldId id="898" r:id="rId70"/>
    <p:sldId id="895" r:id="rId71"/>
    <p:sldId id="864" r:id="rId72"/>
    <p:sldId id="1016" r:id="rId73"/>
    <p:sldId id="1019" r:id="rId74"/>
    <p:sldId id="1018" r:id="rId75"/>
    <p:sldId id="1027" r:id="rId76"/>
    <p:sldId id="1020" r:id="rId77"/>
    <p:sldId id="1017" r:id="rId78"/>
    <p:sldId id="1022" r:id="rId79"/>
    <p:sldId id="1023" r:id="rId80"/>
    <p:sldId id="1024" r:id="rId81"/>
    <p:sldId id="1025" r:id="rId82"/>
    <p:sldId id="869" r:id="rId83"/>
    <p:sldId id="868" r:id="rId84"/>
    <p:sldId id="867" r:id="rId85"/>
    <p:sldId id="835" r:id="rId86"/>
    <p:sldId id="870" r:id="rId87"/>
    <p:sldId id="872" r:id="rId88"/>
    <p:sldId id="873" r:id="rId89"/>
    <p:sldId id="874" r:id="rId90"/>
    <p:sldId id="885" r:id="rId91"/>
    <p:sldId id="1026" r:id="rId92"/>
    <p:sldId id="1028" r:id="rId93"/>
    <p:sldId id="1029" r:id="rId94"/>
    <p:sldId id="1030" r:id="rId95"/>
    <p:sldId id="1031" r:id="rId96"/>
    <p:sldId id="1032" r:id="rId97"/>
    <p:sldId id="880" r:id="rId98"/>
    <p:sldId id="879" r:id="rId99"/>
    <p:sldId id="881" r:id="rId100"/>
    <p:sldId id="882" r:id="rId101"/>
    <p:sldId id="878" r:id="rId102"/>
    <p:sldId id="883" r:id="rId103"/>
    <p:sldId id="877" r:id="rId104"/>
    <p:sldId id="876" r:id="rId105"/>
    <p:sldId id="875" r:id="rId106"/>
    <p:sldId id="884" r:id="rId107"/>
    <p:sldId id="871" r:id="rId108"/>
    <p:sldId id="891" r:id="rId109"/>
    <p:sldId id="892" r:id="rId110"/>
    <p:sldId id="890" r:id="rId111"/>
    <p:sldId id="894" r:id="rId112"/>
    <p:sldId id="889" r:id="rId113"/>
    <p:sldId id="888" r:id="rId114"/>
    <p:sldId id="886" r:id="rId115"/>
    <p:sldId id="887" r:id="rId116"/>
    <p:sldId id="897" r:id="rId117"/>
    <p:sldId id="899" r:id="rId118"/>
    <p:sldId id="904" r:id="rId119"/>
    <p:sldId id="900" r:id="rId120"/>
    <p:sldId id="903" r:id="rId121"/>
    <p:sldId id="902" r:id="rId122"/>
    <p:sldId id="901" r:id="rId123"/>
    <p:sldId id="905" r:id="rId124"/>
    <p:sldId id="906" r:id="rId125"/>
    <p:sldId id="907" r:id="rId126"/>
    <p:sldId id="1005" r:id="rId127"/>
    <p:sldId id="1006" r:id="rId128"/>
    <p:sldId id="999" r:id="rId129"/>
    <p:sldId id="1003" r:id="rId130"/>
    <p:sldId id="1004" r:id="rId131"/>
    <p:sldId id="1011" r:id="rId132"/>
    <p:sldId id="1012" r:id="rId133"/>
    <p:sldId id="1015" r:id="rId134"/>
    <p:sldId id="1013" r:id="rId135"/>
    <p:sldId id="1014" r:id="rId136"/>
    <p:sldId id="1007" r:id="rId137"/>
    <p:sldId id="1008" r:id="rId138"/>
    <p:sldId id="1009" r:id="rId139"/>
    <p:sldId id="1010" r:id="rId140"/>
    <p:sldId id="908" r:id="rId141"/>
    <p:sldId id="909" r:id="rId142"/>
    <p:sldId id="912" r:id="rId143"/>
    <p:sldId id="913" r:id="rId144"/>
    <p:sldId id="911" r:id="rId145"/>
    <p:sldId id="914" r:id="rId146"/>
    <p:sldId id="915" r:id="rId147"/>
    <p:sldId id="910" r:id="rId148"/>
    <p:sldId id="918" r:id="rId149"/>
    <p:sldId id="917" r:id="rId150"/>
    <p:sldId id="921" r:id="rId151"/>
    <p:sldId id="919" r:id="rId152"/>
    <p:sldId id="491" r:id="rId1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2662466-19E7-46A4-8609-F98139A5E233}">
          <p14:sldIdLst>
            <p14:sldId id="291"/>
            <p14:sldId id="805"/>
            <p14:sldId id="807"/>
            <p14:sldId id="808"/>
            <p14:sldId id="816"/>
            <p14:sldId id="814"/>
            <p14:sldId id="817"/>
            <p14:sldId id="813"/>
            <p14:sldId id="812"/>
            <p14:sldId id="819"/>
            <p14:sldId id="820"/>
            <p14:sldId id="818"/>
            <p14:sldId id="811"/>
            <p14:sldId id="810"/>
            <p14:sldId id="809"/>
            <p14:sldId id="824"/>
            <p14:sldId id="825"/>
            <p14:sldId id="823"/>
            <p14:sldId id="822"/>
            <p14:sldId id="826"/>
            <p14:sldId id="829"/>
            <p14:sldId id="831"/>
            <p14:sldId id="830"/>
            <p14:sldId id="832"/>
            <p14:sldId id="828"/>
            <p14:sldId id="806"/>
            <p14:sldId id="827"/>
            <p14:sldId id="821"/>
            <p14:sldId id="833"/>
            <p14:sldId id="836"/>
            <p14:sldId id="837"/>
            <p14:sldId id="841"/>
            <p14:sldId id="842"/>
            <p14:sldId id="840"/>
            <p14:sldId id="845"/>
            <p14:sldId id="844"/>
            <p14:sldId id="815"/>
            <p14:sldId id="843"/>
            <p14:sldId id="839"/>
            <p14:sldId id="838"/>
            <p14:sldId id="849"/>
            <p14:sldId id="848"/>
            <p14:sldId id="847"/>
            <p14:sldId id="834"/>
            <p14:sldId id="846"/>
            <p14:sldId id="852"/>
            <p14:sldId id="1035"/>
            <p14:sldId id="1036"/>
            <p14:sldId id="1033"/>
            <p14:sldId id="853"/>
            <p14:sldId id="1034"/>
            <p14:sldId id="851"/>
            <p14:sldId id="850"/>
            <p14:sldId id="854"/>
            <p14:sldId id="855"/>
            <p14:sldId id="858"/>
            <p14:sldId id="857"/>
            <p14:sldId id="859"/>
            <p14:sldId id="896"/>
            <p14:sldId id="1001"/>
            <p14:sldId id="1000"/>
            <p14:sldId id="1002"/>
            <p14:sldId id="856"/>
            <p14:sldId id="862"/>
            <p14:sldId id="863"/>
            <p14:sldId id="861"/>
            <p14:sldId id="860"/>
            <p14:sldId id="865"/>
            <p14:sldId id="898"/>
            <p14:sldId id="895"/>
            <p14:sldId id="864"/>
            <p14:sldId id="1016"/>
            <p14:sldId id="1019"/>
            <p14:sldId id="1018"/>
            <p14:sldId id="1027"/>
            <p14:sldId id="1020"/>
            <p14:sldId id="1017"/>
            <p14:sldId id="1022"/>
            <p14:sldId id="1023"/>
            <p14:sldId id="1024"/>
            <p14:sldId id="1025"/>
            <p14:sldId id="869"/>
            <p14:sldId id="868"/>
            <p14:sldId id="867"/>
            <p14:sldId id="835"/>
            <p14:sldId id="870"/>
            <p14:sldId id="872"/>
            <p14:sldId id="873"/>
            <p14:sldId id="874"/>
            <p14:sldId id="885"/>
            <p14:sldId id="1026"/>
            <p14:sldId id="1028"/>
            <p14:sldId id="1029"/>
            <p14:sldId id="1030"/>
            <p14:sldId id="1031"/>
            <p14:sldId id="1032"/>
            <p14:sldId id="880"/>
            <p14:sldId id="879"/>
            <p14:sldId id="881"/>
            <p14:sldId id="882"/>
            <p14:sldId id="878"/>
            <p14:sldId id="883"/>
            <p14:sldId id="877"/>
            <p14:sldId id="876"/>
            <p14:sldId id="875"/>
            <p14:sldId id="884"/>
            <p14:sldId id="871"/>
            <p14:sldId id="891"/>
            <p14:sldId id="892"/>
            <p14:sldId id="890"/>
            <p14:sldId id="894"/>
            <p14:sldId id="889"/>
            <p14:sldId id="888"/>
            <p14:sldId id="886"/>
            <p14:sldId id="887"/>
            <p14:sldId id="897"/>
            <p14:sldId id="899"/>
            <p14:sldId id="904"/>
            <p14:sldId id="900"/>
            <p14:sldId id="903"/>
            <p14:sldId id="902"/>
            <p14:sldId id="901"/>
            <p14:sldId id="905"/>
            <p14:sldId id="906"/>
            <p14:sldId id="907"/>
            <p14:sldId id="1005"/>
            <p14:sldId id="1006"/>
            <p14:sldId id="999"/>
            <p14:sldId id="1003"/>
            <p14:sldId id="1004"/>
            <p14:sldId id="1011"/>
            <p14:sldId id="1012"/>
            <p14:sldId id="1015"/>
            <p14:sldId id="1013"/>
            <p14:sldId id="1014"/>
            <p14:sldId id="1007"/>
            <p14:sldId id="1008"/>
            <p14:sldId id="1009"/>
            <p14:sldId id="1010"/>
            <p14:sldId id="908"/>
            <p14:sldId id="909"/>
            <p14:sldId id="912"/>
            <p14:sldId id="913"/>
            <p14:sldId id="911"/>
            <p14:sldId id="914"/>
            <p14:sldId id="915"/>
            <p14:sldId id="910"/>
            <p14:sldId id="918"/>
            <p14:sldId id="917"/>
            <p14:sldId id="921"/>
            <p14:sldId id="919"/>
          </p14:sldIdLst>
        </p14:section>
        <p14:section name="无标题节" id="{A29B1873-7007-4EEC-8D8E-10B5F3EC0176}">
          <p14:sldIdLst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BFA"/>
    <a:srgbClr val="559E67"/>
    <a:srgbClr val="0830DC"/>
    <a:srgbClr val="242BC0"/>
    <a:srgbClr val="DCE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16" y="1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8" d="100"/>
          <a:sy n="68" d="100"/>
        </p:scale>
        <p:origin x="-2456" y="-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8636" y="286719"/>
            <a:ext cx="5736957" cy="6408549"/>
          </a:xfrm>
          <a:noFill/>
          <a:ln>
            <a:noFill/>
          </a:ln>
        </p:spPr>
        <p:txBody>
          <a:bodyPr/>
          <a:lstStyle>
            <a:lvl1pPr marL="271780" indent="-271780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855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88211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6160576" y="275095"/>
            <a:ext cx="5835112" cy="6408549"/>
          </a:xfrm>
          <a:noFill/>
          <a:ln>
            <a:noFill/>
          </a:ln>
        </p:spPr>
        <p:txBody>
          <a:bodyPr/>
          <a:lstStyle>
            <a:lvl1pPr marL="271780" indent="-271780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855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0" y="2211711"/>
            <a:ext cx="0" cy="3030537"/>
          </a:xfrm>
          <a:prstGeom prst="line">
            <a:avLst/>
          </a:prstGeom>
          <a:ln w="28575">
            <a:solidFill>
              <a:srgbClr val="6A9C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21" y="0"/>
            <a:ext cx="12175357" cy="6858000"/>
          </a:xfrm>
          <a:prstGeom prst="rect">
            <a:avLst/>
          </a:prstGeom>
        </p:spPr>
      </p:pic>
      <p:sp>
        <p:nvSpPr>
          <p:cNvPr id="14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1253502" y="1429680"/>
            <a:ext cx="6689770" cy="131997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 b="0" spc="3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北邮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华为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第一期</a:t>
            </a:r>
            <a:r>
              <a:rPr kumimoji="1" lang="en-US" altLang="zh-CN" dirty="0"/>
              <a:t>XXXX</a:t>
            </a:r>
            <a:r>
              <a:rPr kumimoji="1" lang="zh-CN" altLang="en-US" dirty="0"/>
              <a:t>汇报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36076" y="3669931"/>
            <a:ext cx="6535842" cy="14804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dirty="0"/>
              <a:t>汇报人：</a:t>
            </a:r>
            <a:endParaRPr lang="en-US" altLang="zh-CN" dirty="0"/>
          </a:p>
          <a:p>
            <a:r>
              <a:rPr lang="zh-CN" altLang="en-US" dirty="0"/>
              <a:t>日期：</a:t>
            </a:r>
            <a:endParaRPr 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68075" y="6336530"/>
            <a:ext cx="1930165" cy="521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感谢页">
    <p:bg>
      <p:bgPr>
        <a:solidFill>
          <a:schemeClr val="bg1">
            <a:lumMod val="95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8969" y="1467870"/>
            <a:ext cx="474735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5400" b="0" i="0" baseline="0">
                <a:solidFill>
                  <a:srgbClr val="A80000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T</a:t>
            </a:r>
            <a:r>
              <a:rPr lang="en-US" altLang="zh-CN" dirty="0"/>
              <a:t>hank you.</a:t>
            </a:r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4831652"/>
            <a:ext cx="1875600" cy="40591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4831652"/>
            <a:ext cx="12192000" cy="2026348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606473"/>
            <a:ext cx="12192000" cy="1251527"/>
          </a:xfrm>
          <a:prstGeom prst="rect">
            <a:avLst/>
          </a:prstGeom>
          <a:solidFill>
            <a:srgbClr val="00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49276" y="6232236"/>
            <a:ext cx="1930165" cy="521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pct5">
          <a:fgClr>
            <a:srgbClr val="DCEC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00" y="82169"/>
            <a:ext cx="11570400" cy="699796"/>
          </a:xfrm>
        </p:spPr>
        <p:txBody>
          <a:bodyPr>
            <a:normAutofit/>
          </a:bodyPr>
          <a:lstStyle>
            <a:lvl1pPr algn="ctr">
              <a:defRPr lang="zh-CN" altLang="en-US" sz="28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微软雅黑" panose="020B0503020204020204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13231"/>
          </a:xfrm>
        </p:spPr>
        <p:txBody>
          <a:bodyPr/>
          <a:lstStyle>
            <a:lvl1pPr marL="269875" indent="-269875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>
              <a:lnSpc>
                <a:spcPct val="110000"/>
              </a:lnSpc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>
              <a:lnSpc>
                <a:spcPct val="11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578116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19029" y="6578115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DCECE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400" y="0"/>
            <a:ext cx="11570400" cy="705173"/>
          </a:xfrm>
        </p:spPr>
        <p:txBody>
          <a:bodyPr>
            <a:normAutofit/>
          </a:bodyPr>
          <a:lstStyle>
            <a:lvl1pPr algn="ctr"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400" y="867905"/>
            <a:ext cx="5793600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78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2400" y="6492875"/>
            <a:ext cx="2743200" cy="365125"/>
          </a:xfrm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1084" y="6492875"/>
            <a:ext cx="2743200" cy="365125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02400" y="717987"/>
            <a:ext cx="1087187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6160576" y="865322"/>
            <a:ext cx="5729024" cy="5594888"/>
          </a:xfr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404E0"/>
              </a:buClr>
              <a:buSzPct val="80000"/>
              <a:buFont typeface="Wingdings" panose="05000000000000000000" pitchFamily="2" charset="2"/>
              <a:buChar char="l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06450" indent="-27178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0" y="2420937"/>
            <a:ext cx="0" cy="3030537"/>
          </a:xfrm>
          <a:prstGeom prst="line">
            <a:avLst/>
          </a:prstGeom>
          <a:ln w="9525">
            <a:solidFill>
              <a:srgbClr val="6A9C4E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78230" y="275095"/>
            <a:ext cx="11817458" cy="6408549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286719"/>
            <a:ext cx="11809709" cy="6408549"/>
          </a:xfrm>
          <a:noFill/>
          <a:ln>
            <a:noFill/>
          </a:ln>
        </p:spPr>
        <p:txBody>
          <a:bodyPr/>
          <a:lstStyle>
            <a:lvl1pPr marL="271780" indent="-271780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898525" indent="-363855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37197" y="6492875"/>
            <a:ext cx="458491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204945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8230" y="310703"/>
            <a:ext cx="11749481" cy="6265188"/>
          </a:xfrm>
          <a:noFill/>
          <a:ln w="19050">
            <a:solidFill>
              <a:srgbClr val="92D050"/>
            </a:solidFill>
            <a:prstDash val="solid"/>
          </a:ln>
          <a:effectLst/>
        </p:spPr>
        <p:txBody>
          <a:bodyPr/>
          <a:lstStyle>
            <a:lvl1pPr marL="271780" indent="-271780">
              <a:lnSpc>
                <a:spcPct val="11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>
                <a:latin typeface="+mn-lt"/>
                <a:ea typeface="微软雅黑 Light" panose="020B0502040204020203" pitchFamily="34" charset="-122"/>
              </a:defRPr>
            </a:lvl1pPr>
            <a:lvl2pPr marL="627380" indent="-26987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>
                <a:latin typeface="+mn-lt"/>
                <a:ea typeface="微软雅黑 Light" panose="020B0502040204020203" pitchFamily="34" charset="-122"/>
              </a:defRPr>
            </a:lvl2pPr>
            <a:lvl3pPr marL="898525" indent="-363855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>
                <a:latin typeface="+mn-lt"/>
                <a:ea typeface="微软雅黑 Light" panose="020B0502040204020203" pitchFamily="34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78230" y="6540286"/>
            <a:ext cx="882111" cy="371959"/>
          </a:xfrm>
          <a:noFill/>
          <a:ln>
            <a:noFill/>
          </a:ln>
        </p:spPr>
        <p:txBody>
          <a:bodyPr/>
          <a:lstStyle>
            <a:lvl1pPr>
              <a:defRPr sz="1000"/>
            </a:lvl1pPr>
          </a:lstStyle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55279" y="6575891"/>
            <a:ext cx="458491" cy="300748"/>
          </a:xfrm>
          <a:noFill/>
          <a:ln>
            <a:noFill/>
          </a:ln>
        </p:spPr>
        <p:txBody>
          <a:bodyPr/>
          <a:lstStyle/>
          <a:p>
            <a:fld id="{47C4BD23-150C-4A56-8E66-9482A3FB2E8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C7644-867A-4F92-AE5C-C5F4F076F134}" type="datetimeFigureOut">
              <a:rPr lang="zh-CN" altLang="en-US" smtClean="0"/>
              <a:t>2021/11/25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BD23-150C-4A56-8E66-9482A3FB2E8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" Target="slide98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" Target="slide10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00926" y="1908730"/>
            <a:ext cx="7510081" cy="2174286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Process Synchronization</a:t>
            </a:r>
          </a:p>
          <a:p>
            <a:r>
              <a:rPr kumimoji="1" lang="en-US" altLang="zh-CN" b="1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 Chapter 6  </a:t>
            </a:r>
            <a:endParaRPr kumimoji="1" lang="zh-CN" altLang="en-US" b="1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6073" y="5247341"/>
            <a:ext cx="9731141" cy="1547905"/>
          </a:xfrm>
        </p:spPr>
        <p:txBody>
          <a:bodyPr>
            <a:normAutofit/>
          </a:bodyPr>
          <a:lstStyle/>
          <a:p>
            <a:endParaRPr kumimoji="1" lang="en-US" altLang="zh-CN" b="1" dirty="0">
              <a:solidFill>
                <a:srgbClr val="C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</a:rPr>
              <a:t>叶 文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kumimoji="1"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yewen@bupt.edu.cn</a:t>
            </a:r>
          </a:p>
          <a:p>
            <a:r>
              <a:rPr kumimoji="1" lang="en-US" altLang="zh-CN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School of Computer Science (National Pilot Software Engineering School)</a:t>
            </a:r>
          </a:p>
          <a:p>
            <a:endParaRPr kumimoji="1" lang="zh-CN" altLang="en-US" sz="2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6040" y="4485583"/>
            <a:ext cx="1604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2" charset="-122"/>
              </a:rPr>
              <a:t>2021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2" charset="-122"/>
              </a:rPr>
              <a:t>年</a:t>
            </a:r>
            <a:r>
              <a:rPr kumimoji="1" lang="en-US" altLang="zh-CN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2" charset="-122"/>
              </a:rPr>
              <a:t>10</a:t>
            </a:r>
            <a:r>
              <a:rPr kumimoji="1" lang="zh-CN" altLang="en-US" sz="2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微软雅黑" panose="020B0503020204020204" pitchFamily="2" charset="-122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64FC7-D3BC-4991-AF0D-D707481F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40557-A5A6-451A-8297-831B7230D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0548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Counter-</a:t>
            </a:r>
            <a:r>
              <a:rPr lang="en-US" altLang="zh-CN" dirty="0"/>
              <a:t>e</a:t>
            </a:r>
            <a:r>
              <a:rPr lang="en-US" altLang="zh-CN" sz="2400" dirty="0"/>
              <a:t>xample:  executing of counter++ and counter in </a:t>
            </a:r>
            <a:r>
              <a:rPr lang="en-US" altLang="zh-CN" sz="2400" dirty="0">
                <a:solidFill>
                  <a:srgbClr val="FF0000"/>
                </a:solidFill>
              </a:rPr>
              <a:t>interleaving </a:t>
            </a:r>
            <a:r>
              <a:rPr lang="en-US" altLang="zh-CN" sz="2400" dirty="0"/>
              <a:t>manner</a:t>
            </a:r>
          </a:p>
          <a:p>
            <a:pPr lvl="1" eaLnBrk="1" hangingPunct="1"/>
            <a:r>
              <a:rPr lang="en-US" altLang="zh-CN" sz="2400" dirty="0"/>
              <a:t>both the producer and consumer attempt to update the buffer concurrently, the assembly language statements may get interleaved(</a:t>
            </a:r>
            <a:r>
              <a:rPr lang="zh-CN" altLang="en-US" sz="2400" dirty="0"/>
              <a:t>交织) </a:t>
            </a:r>
            <a:endParaRPr lang="en-US" altLang="zh-CN" sz="2400" dirty="0"/>
          </a:p>
          <a:p>
            <a:pPr lvl="1"/>
            <a:r>
              <a:rPr lang="en-US" altLang="zh-CN" sz="2400" dirty="0"/>
              <a:t>interleaving depends upon how the producer and consumer processes are scheduled, and may result in </a:t>
            </a:r>
            <a:r>
              <a:rPr lang="en-US" altLang="zh-CN" sz="2400" i="1" dirty="0">
                <a:solidFill>
                  <a:srgbClr val="FF0000"/>
                </a:solidFill>
              </a:rPr>
              <a:t>inconsistent data</a:t>
            </a:r>
          </a:p>
          <a:p>
            <a:pPr lvl="1" eaLnBrk="1" hangingPunct="1"/>
            <a:r>
              <a:rPr lang="en-US" altLang="zh-CN" sz="2400" dirty="0"/>
              <a:t>assume </a:t>
            </a:r>
            <a:r>
              <a:rPr lang="en-US" altLang="zh-CN" sz="2400" b="1" dirty="0"/>
              <a:t>counter</a:t>
            </a:r>
            <a:r>
              <a:rPr lang="en-US" altLang="zh-CN" sz="2400" dirty="0"/>
              <a:t> is initially 5. One interleaving of statements is:</a:t>
            </a:r>
          </a:p>
          <a:p>
            <a:pPr lvl="1" eaLnBrk="1" hangingPunct="1"/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endParaRPr kumimoji="0" lang="en-US" altLang="zh-CN" sz="2400" dirty="0"/>
          </a:p>
          <a:p>
            <a:pPr lvl="1" eaLnBrk="1" hangingPunct="1">
              <a:lnSpc>
                <a:spcPct val="80000"/>
              </a:lnSpc>
            </a:pPr>
            <a:endParaRPr kumimoji="0" lang="en-US" altLang="zh-CN" sz="2400" dirty="0"/>
          </a:p>
          <a:p>
            <a:pPr lvl="1" eaLnBrk="1" hangingPunct="1">
              <a:lnSpc>
                <a:spcPct val="80000"/>
              </a:lnSpc>
            </a:pP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endParaRPr kumimoji="0" lang="en-US" altLang="zh-CN" sz="2400" dirty="0"/>
          </a:p>
          <a:p>
            <a:pPr lvl="1" eaLnBrk="1" hangingPunct="1">
              <a:lnSpc>
                <a:spcPct val="80000"/>
              </a:lnSpc>
            </a:pPr>
            <a:endParaRPr lang="en-US" altLang="zh-CN" dirty="0"/>
          </a:p>
          <a:p>
            <a:pPr lvl="1" eaLnBrk="1" hangingPunct="1">
              <a:lnSpc>
                <a:spcPct val="80000"/>
              </a:lnSpc>
            </a:pPr>
            <a:r>
              <a:rPr kumimoji="0" lang="en-US" altLang="zh-CN" sz="2400" dirty="0"/>
              <a:t>Problems</a:t>
            </a:r>
          </a:p>
          <a:p>
            <a:pPr lvl="2">
              <a:lnSpc>
                <a:spcPct val="80000"/>
              </a:lnSpc>
            </a:pPr>
            <a:r>
              <a:rPr kumimoji="0" lang="en-US" altLang="zh-CN" dirty="0"/>
              <a:t>the value of count may be either 4 or 6, where the correct  result should be 5</a:t>
            </a:r>
            <a:endParaRPr kumimoji="0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6B414-8612-4431-8AB8-2A771916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C239-2BA3-47D0-85C3-8942097741B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C545B-BE8A-4594-8746-CBC7F7B8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18633AF-1DC7-4F0E-B8AA-B6DFE4055913}"/>
              </a:ext>
            </a:extLst>
          </p:cNvPr>
          <p:cNvSpPr/>
          <p:nvPr/>
        </p:nvSpPr>
        <p:spPr>
          <a:xfrm>
            <a:off x="2041002" y="3477548"/>
            <a:ext cx="8300978" cy="2057400"/>
          </a:xfrm>
          <a:prstGeom prst="roundRect">
            <a:avLst>
              <a:gd name="adj" fmla="val 576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producer:   </a:t>
            </a:r>
            <a:r>
              <a:rPr lang="en-US" altLang="zh-CN" sz="2400" dirty="0">
                <a:solidFill>
                  <a:srgbClr val="2E4BFA"/>
                </a:solidFill>
              </a:rPr>
              <a:t>register1</a:t>
            </a:r>
            <a:r>
              <a:rPr lang="en-US" altLang="zh-CN" sz="2400" dirty="0">
                <a:solidFill>
                  <a:schemeClr val="tx1"/>
                </a:solidFill>
              </a:rPr>
              <a:t> = counter            (register1 = 5)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producer:   </a:t>
            </a:r>
            <a:r>
              <a:rPr lang="en-US" altLang="zh-CN" sz="2400" dirty="0">
                <a:solidFill>
                  <a:srgbClr val="2E4BFA"/>
                </a:solidFill>
              </a:rPr>
              <a:t>register1 </a:t>
            </a:r>
            <a:r>
              <a:rPr lang="en-US" altLang="zh-CN" sz="2400" dirty="0">
                <a:solidFill>
                  <a:schemeClr val="tx1"/>
                </a:solidFill>
              </a:rPr>
              <a:t>= register1 + 1    (register1 = 6)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consumer:  </a:t>
            </a:r>
            <a:r>
              <a:rPr lang="en-US" altLang="zh-CN" sz="2400" dirty="0">
                <a:solidFill>
                  <a:srgbClr val="FF0000"/>
                </a:solidFill>
              </a:rPr>
              <a:t>register2</a:t>
            </a:r>
            <a:r>
              <a:rPr lang="en-US" altLang="zh-CN" sz="2400" dirty="0">
                <a:solidFill>
                  <a:schemeClr val="tx1"/>
                </a:solidFill>
              </a:rPr>
              <a:t> = counter            (register2 = 5)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kumimoji="0" lang="en-US" altLang="zh-CN" sz="2400" dirty="0">
                <a:solidFill>
                  <a:schemeClr val="tx1"/>
                </a:solidFill>
              </a:rPr>
              <a:t>       consumer:  </a:t>
            </a:r>
            <a:r>
              <a:rPr kumimoji="0" lang="en-US" altLang="zh-CN" sz="2400" dirty="0">
                <a:solidFill>
                  <a:srgbClr val="FF0000"/>
                </a:solidFill>
              </a:rPr>
              <a:t>register2</a:t>
            </a:r>
            <a:r>
              <a:rPr kumimoji="0" lang="en-US" altLang="zh-CN" sz="2400" dirty="0">
                <a:solidFill>
                  <a:schemeClr val="tx1"/>
                </a:solidFill>
              </a:rPr>
              <a:t> = register2 – 1   (register2 = 4)</a:t>
            </a:r>
            <a:br>
              <a:rPr kumimoji="0" lang="en-US" altLang="zh-CN" sz="2400" dirty="0">
                <a:solidFill>
                  <a:schemeClr val="tx1"/>
                </a:solidFill>
              </a:rPr>
            </a:br>
            <a:r>
              <a:rPr kumimoji="0" lang="en-US" altLang="zh-CN" sz="2400" dirty="0">
                <a:solidFill>
                  <a:schemeClr val="tx1"/>
                </a:solidFill>
              </a:rPr>
              <a:t>       producer:   </a:t>
            </a:r>
            <a:r>
              <a:rPr kumimoji="0" lang="en-US" altLang="zh-CN" sz="2400" dirty="0">
                <a:solidFill>
                  <a:srgbClr val="2E4BFA"/>
                </a:solidFill>
              </a:rPr>
              <a:t>counter</a:t>
            </a:r>
            <a:r>
              <a:rPr kumimoji="0" lang="en-US" altLang="zh-CN" sz="2400" dirty="0">
                <a:solidFill>
                  <a:schemeClr val="tx1"/>
                </a:solidFill>
              </a:rPr>
              <a:t>   = register1            (counter = 6)</a:t>
            </a:r>
            <a:br>
              <a:rPr kumimoji="0" lang="en-US" altLang="zh-CN" sz="2400" dirty="0">
                <a:solidFill>
                  <a:schemeClr val="tx1"/>
                </a:solidFill>
              </a:rPr>
            </a:br>
            <a:r>
              <a:rPr kumimoji="0" lang="en-US" altLang="zh-CN" sz="2400" dirty="0">
                <a:solidFill>
                  <a:schemeClr val="tx1"/>
                </a:solidFill>
              </a:rPr>
              <a:t>       consumer:  </a:t>
            </a:r>
            <a:r>
              <a:rPr kumimoji="0" lang="en-US" altLang="zh-CN" sz="2400" dirty="0">
                <a:solidFill>
                  <a:srgbClr val="FF0000"/>
                </a:solidFill>
              </a:rPr>
              <a:t>counter</a:t>
            </a:r>
            <a:r>
              <a:rPr kumimoji="0" lang="en-US" altLang="zh-CN" sz="2400" dirty="0">
                <a:solidFill>
                  <a:schemeClr val="tx1"/>
                </a:solidFill>
              </a:rPr>
              <a:t>   = register2            (counter = 4) </a:t>
            </a:r>
            <a:r>
              <a:rPr lang="en-US" altLang="zh-CN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8374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DA6DF-1E54-4C5A-90B2-BCC9F5AD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Philosopher </a:t>
            </a:r>
            <a:r>
              <a:rPr lang="en-US" altLang="zh-CN" sz="2800" i="1" dirty="0">
                <a:latin typeface="Times New Roman" pitchFamily="18" charset="0"/>
              </a:rPr>
              <a:t>i</a:t>
            </a:r>
            <a:r>
              <a:rPr lang="en-US" altLang="zh-CN" sz="2800" dirty="0">
                <a:latin typeface="Times New Roman" pitchFamily="18" charset="0"/>
              </a:rPr>
              <a:t>: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41674-E466-44D6-B7AB-661E950A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906B-4DAD-4E37-A2FF-40F5ADB0B5B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71E1A8-EDD2-4C8A-8548-AEAC94E4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6BAC84B-3051-4170-9483-920E8A7F4E53}"/>
              </a:ext>
            </a:extLst>
          </p:cNvPr>
          <p:cNvSpPr txBox="1">
            <a:spLocks noChangeArrowheads="1"/>
          </p:cNvSpPr>
          <p:nvPr/>
        </p:nvSpPr>
        <p:spPr>
          <a:xfrm>
            <a:off x="157234" y="861069"/>
            <a:ext cx="5776732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dirty="0"/>
              <a:t>Philosopher </a:t>
            </a:r>
            <a:r>
              <a:rPr lang="en-US" altLang="zh-CN" i="1" dirty="0"/>
              <a:t>i</a:t>
            </a:r>
            <a:r>
              <a:rPr lang="en-US" altLang="zh-CN" dirty="0"/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endParaRPr lang="en-US" altLang="zh-CN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do 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	       wait(chopstick[</a:t>
            </a:r>
            <a:r>
              <a:rPr lang="en-US" altLang="zh-CN" b="1" dirty="0" err="1"/>
              <a:t>i</a:t>
            </a:r>
            <a:r>
              <a:rPr lang="en-US" altLang="zh-CN" b="1" dirty="0"/>
              <a:t>])                  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>
                <a:solidFill>
                  <a:schemeClr val="folHlink"/>
                </a:solidFill>
              </a:rPr>
              <a:t>                   </a:t>
            </a:r>
            <a:r>
              <a:rPr lang="en-US" altLang="zh-CN" dirty="0">
                <a:solidFill>
                  <a:srgbClr val="2E4BFA"/>
                </a:solidFill>
              </a:rPr>
              <a:t>/* right chopstick*/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   	         pickup the chopstick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           wait(chopstick[(i+1) % 5])   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>
                <a:solidFill>
                  <a:schemeClr val="folHlink"/>
                </a:solidFill>
              </a:rPr>
              <a:t>                  </a:t>
            </a:r>
            <a:r>
              <a:rPr lang="en-US" altLang="zh-CN" dirty="0">
                <a:solidFill>
                  <a:srgbClr val="2E4BFA"/>
                </a:solidFill>
              </a:rPr>
              <a:t>/* left    chopstick*/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>
                <a:solidFill>
                  <a:schemeClr val="folHlink"/>
                </a:solidFill>
              </a:rPr>
              <a:t>             </a:t>
            </a:r>
            <a:r>
              <a:rPr lang="en-US" altLang="zh-CN" b="1" dirty="0"/>
              <a:t>pickup the chopstick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	           …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           </a:t>
            </a:r>
            <a:r>
              <a:rPr lang="en-US" altLang="zh-CN" dirty="0"/>
              <a:t>eating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               …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005013" algn="l"/>
                <a:tab pos="2232025" algn="l"/>
                <a:tab pos="2459038" algn="l"/>
              </a:tabLst>
            </a:pPr>
            <a:r>
              <a:rPr lang="en-US" altLang="zh-CN" b="1" dirty="0"/>
              <a:t>	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7F10F-614D-4FCB-905C-C8F304ADD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806" y="1312622"/>
            <a:ext cx="6189691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4800" b="1" dirty="0">
                <a:latin typeface="Tahoma" pitchFamily="34" charset="0"/>
              </a:rPr>
              <a:t>	         </a:t>
            </a:r>
            <a:r>
              <a:rPr lang="en-US" altLang="zh-CN" sz="2400" b="1" dirty="0"/>
              <a:t>signal(chopstick[i]);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 signal(chopstick[(i+1) % 5]);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     …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 </a:t>
            </a:r>
            <a:r>
              <a:rPr lang="en-US" altLang="zh-CN" sz="2400" dirty="0"/>
              <a:t>think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     …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        } while (1);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 sz="2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03EDCE4-B261-4538-876F-FEB5CBE13856}"/>
              </a:ext>
            </a:extLst>
          </p:cNvPr>
          <p:cNvSpPr txBox="1">
            <a:spLocks noChangeArrowheads="1"/>
          </p:cNvSpPr>
          <p:nvPr/>
        </p:nvSpPr>
        <p:spPr>
          <a:xfrm>
            <a:off x="200627" y="5171622"/>
            <a:ext cx="11834139" cy="1386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zh-CN" dirty="0"/>
              <a:t>Properties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guarantee that no two neighbors are eating simultaneously</a:t>
            </a:r>
          </a:p>
          <a:p>
            <a:pPr lvl="1">
              <a:lnSpc>
                <a:spcPct val="90000"/>
              </a:lnSpc>
            </a:pPr>
            <a:r>
              <a:rPr lang="en-US" altLang="zh-CN" b="1" i="1" dirty="0"/>
              <a:t>deadlock</a:t>
            </a:r>
            <a:r>
              <a:rPr lang="en-US" altLang="zh-CN" dirty="0"/>
              <a:t> occurs, e.g., when each philosopher picks up her left chopsticks</a:t>
            </a:r>
          </a:p>
          <a:p>
            <a:pPr lvl="1">
              <a:lnSpc>
                <a:spcPct val="90000"/>
              </a:lnSpc>
            </a:pPr>
            <a:endParaRPr lang="en-US" altLang="zh-C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844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7DAF00-7346-490E-96AD-B6C7A38C3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方案</a:t>
            </a:r>
            <a:r>
              <a:rPr lang="en-US" altLang="zh-CN" dirty="0"/>
              <a:t>1</a:t>
            </a:r>
            <a:r>
              <a:rPr lang="zh-CN" altLang="en-US" dirty="0"/>
              <a:t>及其错误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A7730F-00DB-42CE-BFFD-5F11B39D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F3D86-8E81-48A1-8E9B-17A73DF9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6BDD-54CC-4DA9-B0B4-1E97AC333C0E}" type="datetime1">
              <a:rPr lang="zh-CN" altLang="en-US" smtClean="0"/>
              <a:t>2021/11/25</a:t>
            </a:fld>
            <a:endParaRPr lang="zh-CN" altLang="en-US" dirty="0"/>
          </a:p>
        </p:txBody>
      </p:sp>
      <p:pic>
        <p:nvPicPr>
          <p:cNvPr id="5" name="Picture 2" descr="C:\Users\Thinkpad\Desktop\微信图片_20201026165041.jpg">
            <a:extLst>
              <a:ext uri="{FF2B5EF4-FFF2-40B4-BE49-F238E27FC236}">
                <a16:creationId xmlns:a16="http://schemas.microsoft.com/office/drawing/2014/main" id="{3CC38014-A806-467F-A149-97BC68CF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090" y="480350"/>
            <a:ext cx="5051465" cy="613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08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5FF81-C93F-4725-B1F0-6843A0A9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Dining-Philosophers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59241-73CC-49A9-B45D-41DE97C6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Dining-Philosophers problem can also be resolved by monitors as shown in (</a:t>
            </a:r>
            <a:r>
              <a:rPr lang="en-US" altLang="zh-CN" sz="2400" dirty="0">
                <a:cs typeface="Tahoma" pitchFamily="34" charset="0"/>
              </a:rPr>
              <a:t>§6.7)</a:t>
            </a:r>
            <a:r>
              <a:rPr lang="en-US" altLang="zh-CN" sz="2400" dirty="0"/>
              <a:t> 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A correct semaphore-based solution to this problem,  similar to that in </a:t>
            </a:r>
            <a:r>
              <a:rPr lang="en-US" altLang="zh-CN" sz="2400" dirty="0">
                <a:cs typeface="Tahoma" pitchFamily="34" charset="0"/>
              </a:rPr>
              <a:t>§6.7</a:t>
            </a:r>
            <a:r>
              <a:rPr lang="en-US" altLang="zh-CN" sz="2400" dirty="0"/>
              <a:t>, is given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2D402-B55F-4616-A750-AA4770F0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4446-AA1F-4A93-9F94-6DF30F8240E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09E272-C91C-40E4-9436-CC5E138F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853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3A4DD9-6EE2-4956-824C-B0835AF5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B8290-EB09-4D67-9020-9CDDEDD2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B92A-718C-43E2-B34A-ABB25B574EC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B1B5E2-0603-4F6B-AED8-34B8259393E2}"/>
              </a:ext>
            </a:extLst>
          </p:cNvPr>
          <p:cNvSpPr txBox="1">
            <a:spLocks noChangeArrowheads="1"/>
          </p:cNvSpPr>
          <p:nvPr/>
        </p:nvSpPr>
        <p:spPr>
          <a:xfrm>
            <a:off x="1654214" y="652040"/>
            <a:ext cx="9262601" cy="571658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A correct semaphore-based solution 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 err="1">
                <a:latin typeface="+mn-lt"/>
              </a:rPr>
              <a:t>enum</a:t>
            </a:r>
            <a:r>
              <a:rPr lang="en-US" altLang="zh-CN" b="1" dirty="0">
                <a:latin typeface="+mn-lt"/>
              </a:rPr>
              <a:t> {thinking, hungry, eating} state[5];</a:t>
            </a:r>
          </a:p>
          <a:p>
            <a:pPr marL="45720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/*</a:t>
            </a:r>
            <a:r>
              <a:rPr lang="zh-CN" altLang="en-US" b="1" dirty="0">
                <a:latin typeface="+mn-lt"/>
              </a:rPr>
              <a:t>记录每个人状态*</a:t>
            </a:r>
            <a:r>
              <a:rPr lang="en-US" altLang="zh-CN" b="1" dirty="0">
                <a:latin typeface="+mn-lt"/>
              </a:rPr>
              <a:t>/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+mn-lt"/>
              </a:rPr>
              <a:t> semaphore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mutex=1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;</a:t>
            </a:r>
            <a:r>
              <a:rPr lang="en-US" altLang="zh-CN" b="1" dirty="0">
                <a:latin typeface="+mn-lt"/>
              </a:rPr>
              <a:t>  </a:t>
            </a:r>
          </a:p>
          <a:p>
            <a:pPr marL="45720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/*</a:t>
            </a:r>
            <a:r>
              <a:rPr lang="zh-CN" altLang="en-US" b="1" dirty="0">
                <a:latin typeface="+mn-lt"/>
              </a:rPr>
              <a:t>临界区互斥*，保证每时刻最多只能有一个人执行从餐桌上取或放</a:t>
            </a:r>
            <a:r>
              <a:rPr lang="en-US" altLang="zh-CN" b="1" dirty="0">
                <a:latin typeface="+mn-lt"/>
              </a:rPr>
              <a:t>2</a:t>
            </a:r>
            <a:r>
              <a:rPr lang="zh-CN" altLang="en-US" b="1" dirty="0">
                <a:latin typeface="+mn-lt"/>
              </a:rPr>
              <a:t>把叉子的动作</a:t>
            </a:r>
            <a:r>
              <a:rPr lang="en-US" altLang="zh-CN" b="1" dirty="0">
                <a:latin typeface="+mn-lt"/>
              </a:rPr>
              <a:t>/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>
                <a:latin typeface="+mn-lt"/>
              </a:rPr>
              <a:t> semaphore  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self[5];     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/*</a:t>
            </a:r>
            <a:r>
              <a:rPr lang="zh-CN" altLang="en-US" b="1" dirty="0">
                <a:latin typeface="+mn-lt"/>
              </a:rPr>
              <a:t>哲学家信号量，表明</a:t>
            </a:r>
            <a:r>
              <a:rPr lang="en-US" altLang="zh-CN" b="1" dirty="0" err="1">
                <a:latin typeface="+mn-lt"/>
              </a:rPr>
              <a:t>i</a:t>
            </a:r>
            <a:r>
              <a:rPr lang="zh-CN" altLang="en-US" b="1" dirty="0">
                <a:latin typeface="+mn-lt"/>
              </a:rPr>
              <a:t>是否已获得</a:t>
            </a:r>
            <a:r>
              <a:rPr lang="en-US" altLang="zh-CN" b="1" dirty="0">
                <a:latin typeface="+mn-lt"/>
              </a:rPr>
              <a:t>2</a:t>
            </a:r>
            <a:r>
              <a:rPr lang="zh-CN" altLang="en-US" b="1" dirty="0">
                <a:latin typeface="+mn-lt"/>
              </a:rPr>
              <a:t>把刀叉并可以开始进餐*</a:t>
            </a:r>
            <a:r>
              <a:rPr lang="en-US" altLang="zh-CN" b="1" dirty="0">
                <a:latin typeface="+mn-lt"/>
              </a:rPr>
              <a:t>/</a:t>
            </a:r>
            <a:endParaRPr lang="en-US" altLang="zh-CN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initially, mutex=1,  state[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]=thinking, self[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]=0</a:t>
            </a:r>
          </a:p>
        </p:txBody>
      </p:sp>
      <p:sp>
        <p:nvSpPr>
          <p:cNvPr id="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54C6F86-0F39-4EB8-AE82-C092D2C66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1029" y="5372723"/>
            <a:ext cx="250825" cy="188912"/>
          </a:xfrm>
          <a:prstGeom prst="actionButtonBackPrevious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F6D41A08-D5FC-4626-A4F1-E0EC84A6D8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6118" y="676448"/>
            <a:ext cx="1751104" cy="64383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0FFDEEAE-C1E7-4885-B48B-BC685115E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920" y="332272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剩余段</a:t>
            </a: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A35B7913-1DCF-4EBA-854E-A7F46AF9FE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5833" y="964280"/>
            <a:ext cx="1851509" cy="35600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F0FE48C2-839C-4645-A8EE-A4724B665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278" y="725066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进入段</a:t>
            </a: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23BDCB09-1834-4F62-BA2E-4A074555DC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30211" y="1614195"/>
            <a:ext cx="865941" cy="32054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7D1530BB-DF22-4A8C-857F-9B508F049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533" y="1828576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临界段</a:t>
            </a:r>
          </a:p>
        </p:txBody>
      </p:sp>
    </p:spTree>
    <p:extLst>
      <p:ext uri="{BB962C8B-B14F-4D97-AF65-F5344CB8AC3E}">
        <p14:creationId xmlns:p14="http://schemas.microsoft.com/office/powerpoint/2010/main" val="2201493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E5D326-73BE-48F2-8576-C45E1A5D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C3576-EB44-46BA-8E04-52F9A14B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D231-3CC2-4AE9-96ED-8848AD68381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AC3AF9-A81C-4056-8347-80E4B377E51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25"/>
            <a:ext cx="11644132" cy="41148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endParaRPr lang="en-US" altLang="zh-CN" dirty="0">
              <a:latin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b="1" dirty="0">
                <a:latin typeface="+mn-lt"/>
              </a:rPr>
              <a:t>void 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philosopher(int </a:t>
            </a:r>
            <a:r>
              <a:rPr lang="en-US" altLang="zh-CN" b="1" dirty="0" err="1">
                <a:solidFill>
                  <a:srgbClr val="2E4BFA"/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) </a:t>
            </a:r>
            <a:r>
              <a:rPr lang="en-US" altLang="zh-CN" b="1" dirty="0">
                <a:latin typeface="+mn-lt"/>
              </a:rPr>
              <a:t>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lt"/>
              </a:rPr>
              <a:t>	        while (true) {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lt"/>
              </a:rPr>
              <a:t>                 thinking();       </a:t>
            </a:r>
            <a:r>
              <a:rPr lang="en-US" altLang="zh-CN" sz="2800" dirty="0">
                <a:latin typeface="+mn-lt"/>
              </a:rPr>
              <a:t>/*</a:t>
            </a:r>
            <a:r>
              <a:rPr lang="zh-CN" altLang="en-US" sz="2800" dirty="0">
                <a:latin typeface="+mn-lt"/>
              </a:rPr>
              <a:t>剩余段：思考*</a:t>
            </a:r>
            <a:r>
              <a:rPr lang="en-US" altLang="zh-CN" sz="2800" dirty="0">
                <a:latin typeface="+mn-lt"/>
              </a:rPr>
              <a:t>/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lt"/>
              </a:rPr>
              <a:t>         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 pickup(</a:t>
            </a:r>
            <a:r>
              <a:rPr lang="en-US" altLang="zh-CN" sz="2800" b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);         </a:t>
            </a:r>
            <a:r>
              <a:rPr lang="en-US" altLang="zh-CN" sz="2800" dirty="0">
                <a:latin typeface="+mn-lt"/>
              </a:rPr>
              <a:t>/*</a:t>
            </a:r>
            <a:r>
              <a:rPr lang="zh-CN" altLang="en-US" sz="2800" dirty="0">
                <a:latin typeface="+mn-lt"/>
              </a:rPr>
              <a:t>进入段：同时获取两把叉子，或阻塞*</a:t>
            </a:r>
            <a:r>
              <a:rPr lang="en-US" altLang="zh-CN" sz="2800" dirty="0">
                <a:latin typeface="+mn-lt"/>
              </a:rPr>
              <a:t>/</a:t>
            </a:r>
          </a:p>
          <a:p>
            <a:pPr>
              <a:lnSpc>
                <a:spcPct val="90000"/>
              </a:lnSpc>
              <a:spcBef>
                <a:spcPct val="15000"/>
              </a:spcBef>
              <a:buNone/>
            </a:pPr>
            <a:r>
              <a:rPr lang="en-US" altLang="zh-CN" sz="2800" b="1" dirty="0">
                <a:latin typeface="+mn-lt"/>
              </a:rPr>
              <a:t>                 eating();            </a:t>
            </a:r>
            <a:r>
              <a:rPr lang="en-US" altLang="zh-CN" sz="2800" dirty="0">
                <a:latin typeface="+mn-lt"/>
              </a:rPr>
              <a:t>/*</a:t>
            </a:r>
            <a:r>
              <a:rPr lang="zh-CN" altLang="en-US" sz="2800" dirty="0">
                <a:latin typeface="+mn-lt"/>
              </a:rPr>
              <a:t>临界段：进餐*</a:t>
            </a:r>
            <a:r>
              <a:rPr lang="en-US" altLang="zh-CN" sz="2800" dirty="0">
                <a:latin typeface="+mn-lt"/>
              </a:rPr>
              <a:t>/</a:t>
            </a:r>
          </a:p>
          <a:p>
            <a:pPr>
              <a:lnSpc>
                <a:spcPct val="90000"/>
              </a:lnSpc>
              <a:spcBef>
                <a:spcPct val="15000"/>
              </a:spcBef>
              <a:buNone/>
            </a:pPr>
            <a:r>
              <a:rPr lang="en-US" altLang="zh-CN" sz="2800" b="1" dirty="0">
                <a:latin typeface="+mn-lt"/>
              </a:rPr>
              <a:t>                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putdown(</a:t>
            </a:r>
            <a:r>
              <a:rPr lang="en-US" altLang="zh-CN" sz="2800" b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)</a:t>
            </a:r>
            <a:r>
              <a:rPr lang="en-US" altLang="zh-CN" sz="2800" b="1" dirty="0">
                <a:latin typeface="+mn-lt"/>
              </a:rPr>
              <a:t>;      </a:t>
            </a:r>
            <a:r>
              <a:rPr lang="en-US" altLang="zh-CN" sz="2800" dirty="0">
                <a:latin typeface="+mn-lt"/>
              </a:rPr>
              <a:t>/*</a:t>
            </a:r>
            <a:r>
              <a:rPr lang="zh-CN" altLang="en-US" sz="2800" dirty="0">
                <a:latin typeface="+mn-lt"/>
              </a:rPr>
              <a:t>退出段：放下两把叉子*</a:t>
            </a:r>
            <a:r>
              <a:rPr lang="en-US" altLang="zh-CN" sz="2800" dirty="0">
                <a:latin typeface="+mn-lt"/>
              </a:rPr>
              <a:t>/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lt"/>
              </a:rPr>
              <a:t>                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+mn-lt"/>
              </a:rPr>
              <a:t>         };</a:t>
            </a:r>
          </a:p>
          <a:p>
            <a:pPr>
              <a:lnSpc>
                <a:spcPct val="90000"/>
              </a:lnSpc>
            </a:pPr>
            <a:endParaRPr lang="zh-CN" altLang="en-US" sz="28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252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65B5AE-0735-4044-B27D-2674F11F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9AAEF-58C8-4D6D-92FB-788B6E11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8F8-9F88-43B5-ACCF-069DFCD5C95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5126F4-60D7-4F2E-B635-9FD2C7243968}"/>
              </a:ext>
            </a:extLst>
          </p:cNvPr>
          <p:cNvSpPr txBox="1">
            <a:spLocks noChangeArrowheads="1"/>
          </p:cNvSpPr>
          <p:nvPr/>
        </p:nvSpPr>
        <p:spPr>
          <a:xfrm>
            <a:off x="355514" y="256082"/>
            <a:ext cx="5667396" cy="68510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zh-CN" b="1" dirty="0">
                <a:latin typeface="+mn-lt"/>
              </a:rPr>
              <a:t>void pickup(int 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) {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	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wait(mutex)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;</a:t>
            </a:r>
            <a:r>
              <a:rPr lang="en-US" altLang="zh-CN" b="1" dirty="0">
                <a:latin typeface="+mn-lt"/>
              </a:rPr>
              <a:t>    </a:t>
            </a: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en-US" altLang="zh-CN" b="1" dirty="0">
                <a:latin typeface="+mn-lt"/>
              </a:rPr>
              <a:t>             </a:t>
            </a:r>
            <a:r>
              <a:rPr lang="en-US" altLang="zh-CN" sz="2000" b="1" dirty="0">
                <a:latin typeface="+mn-lt"/>
              </a:rPr>
              <a:t>/*</a:t>
            </a:r>
            <a:r>
              <a:rPr lang="zh-CN" altLang="en-US" sz="2000" b="1" dirty="0">
                <a:latin typeface="+mn-lt"/>
              </a:rPr>
              <a:t>申请进入临界区访问餐桌</a:t>
            </a:r>
            <a:endParaRPr lang="en-US" altLang="zh-CN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state[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= hungry;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   </a:t>
            </a:r>
            <a:r>
              <a:rPr lang="en-US" altLang="zh-CN" sz="2000" b="1" dirty="0">
                <a:latin typeface="+mn-lt"/>
              </a:rPr>
              <a:t>/*</a:t>
            </a:r>
            <a:r>
              <a:rPr lang="zh-CN" altLang="en-US" sz="2000" b="1" dirty="0">
                <a:latin typeface="+mn-lt"/>
              </a:rPr>
              <a:t>记录为饥饿</a:t>
            </a:r>
            <a:endParaRPr lang="en-US" altLang="zh-CN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	       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test[</a:t>
            </a:r>
            <a:r>
              <a:rPr lang="en-US" altLang="zh-CN" b="1" dirty="0" err="1">
                <a:solidFill>
                  <a:srgbClr val="2E4BFA"/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]</a:t>
            </a:r>
            <a:r>
              <a:rPr lang="en-US" altLang="zh-CN" b="1" dirty="0">
                <a:latin typeface="+mn-lt"/>
              </a:rPr>
              <a:t>;             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lt"/>
              </a:rPr>
              <a:t>                 /*</a:t>
            </a:r>
            <a:r>
              <a:rPr lang="zh-CN" altLang="en-US" sz="2000" b="1" dirty="0">
                <a:latin typeface="+mn-lt"/>
              </a:rPr>
              <a:t>测试左右刀叉是否可用</a:t>
            </a:r>
            <a:endParaRPr lang="en-US" altLang="zh-CN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signal(mutex)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;</a:t>
            </a:r>
            <a:r>
              <a:rPr lang="en-US" altLang="zh-CN" b="1" dirty="0">
                <a:latin typeface="+mn-lt"/>
              </a:rPr>
              <a:t>   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   </a:t>
            </a:r>
            <a:r>
              <a:rPr lang="en-US" altLang="zh-CN" sz="2000" b="1" dirty="0">
                <a:latin typeface="+mn-lt"/>
              </a:rPr>
              <a:t>/*</a:t>
            </a:r>
            <a:r>
              <a:rPr lang="zh-CN" altLang="en-US" sz="2000" b="1" dirty="0">
                <a:latin typeface="+mn-lt"/>
              </a:rPr>
              <a:t>退出访问餐桌区</a:t>
            </a:r>
            <a:endParaRPr lang="en-US" altLang="zh-CN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	       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wait(self[</a:t>
            </a:r>
            <a:r>
              <a:rPr lang="en-US" altLang="zh-CN" b="1" dirty="0" err="1">
                <a:solidFill>
                  <a:srgbClr val="2E4BFA"/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])   </a:t>
            </a: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lt"/>
              </a:rPr>
              <a:t>                /* </a:t>
            </a:r>
            <a:r>
              <a:rPr lang="zh-CN" altLang="en-US" sz="2000" b="1" dirty="0">
                <a:latin typeface="+mn-lt"/>
              </a:rPr>
              <a:t>等待左右空闲刀叉，等待获得所需</a:t>
            </a:r>
            <a:endParaRPr lang="en-US" altLang="zh-CN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None/>
            </a:pPr>
            <a:r>
              <a:rPr lang="en-US" altLang="zh-CN" sz="2000" b="1" dirty="0">
                <a:latin typeface="+mn-lt"/>
              </a:rPr>
              <a:t>                     </a:t>
            </a:r>
            <a:r>
              <a:rPr lang="zh-CN" altLang="en-US" sz="2000" b="1" dirty="0">
                <a:latin typeface="+mn-lt"/>
              </a:rPr>
              <a:t>资源，如果得不到叉子则被阻塞</a:t>
            </a:r>
            <a:r>
              <a:rPr lang="zh-CN" altLang="en-US" sz="2200" b="1" dirty="0">
                <a:latin typeface="+mn-lt"/>
              </a:rPr>
              <a:t>，</a:t>
            </a:r>
            <a:endParaRPr lang="zh-CN" altLang="en-US" sz="2000" b="1" dirty="0">
              <a:latin typeface="+mn-lt"/>
            </a:endParaRPr>
          </a:p>
          <a:p>
            <a:pPr>
              <a:lnSpc>
                <a:spcPct val="12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+mn-lt"/>
              </a:rPr>
              <a:t>       } </a:t>
            </a:r>
            <a:r>
              <a:rPr lang="en-US" altLang="zh-CN" b="1" dirty="0">
                <a:latin typeface="+mn-lt"/>
              </a:rPr>
              <a:t>	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6" name="任意多边形 8">
            <a:extLst>
              <a:ext uri="{FF2B5EF4-FFF2-40B4-BE49-F238E27FC236}">
                <a16:creationId xmlns:a16="http://schemas.microsoft.com/office/drawing/2014/main" id="{08B93EA7-4B21-491A-BA55-0134430CB810}"/>
              </a:ext>
            </a:extLst>
          </p:cNvPr>
          <p:cNvSpPr/>
          <p:nvPr/>
        </p:nvSpPr>
        <p:spPr bwMode="auto">
          <a:xfrm>
            <a:off x="957987" y="3081169"/>
            <a:ext cx="387706" cy="1780080"/>
          </a:xfrm>
          <a:custGeom>
            <a:avLst/>
            <a:gdLst>
              <a:gd name="connsiteX0" fmla="*/ 387706 w 387706"/>
              <a:gd name="connsiteY0" fmla="*/ 0 h 1002182"/>
              <a:gd name="connsiteX1" fmla="*/ 351130 w 387706"/>
              <a:gd name="connsiteY1" fmla="*/ 21946 h 1002182"/>
              <a:gd name="connsiteX2" fmla="*/ 329184 w 387706"/>
              <a:gd name="connsiteY2" fmla="*/ 36576 h 1002182"/>
              <a:gd name="connsiteX3" fmla="*/ 314554 w 387706"/>
              <a:gd name="connsiteY3" fmla="*/ 58522 h 1002182"/>
              <a:gd name="connsiteX4" fmla="*/ 277978 w 387706"/>
              <a:gd name="connsiteY4" fmla="*/ 95098 h 1002182"/>
              <a:gd name="connsiteX5" fmla="*/ 256032 w 387706"/>
              <a:gd name="connsiteY5" fmla="*/ 117043 h 1002182"/>
              <a:gd name="connsiteX6" fmla="*/ 241402 w 387706"/>
              <a:gd name="connsiteY6" fmla="*/ 131674 h 1002182"/>
              <a:gd name="connsiteX7" fmla="*/ 219456 w 387706"/>
              <a:gd name="connsiteY7" fmla="*/ 146304 h 1002182"/>
              <a:gd name="connsiteX8" fmla="*/ 204826 w 387706"/>
              <a:gd name="connsiteY8" fmla="*/ 168250 h 1002182"/>
              <a:gd name="connsiteX9" fmla="*/ 182880 w 387706"/>
              <a:gd name="connsiteY9" fmla="*/ 175565 h 1002182"/>
              <a:gd name="connsiteX10" fmla="*/ 146304 w 387706"/>
              <a:gd name="connsiteY10" fmla="*/ 204826 h 1002182"/>
              <a:gd name="connsiteX11" fmla="*/ 124359 w 387706"/>
              <a:gd name="connsiteY11" fmla="*/ 219456 h 1002182"/>
              <a:gd name="connsiteX12" fmla="*/ 102413 w 387706"/>
              <a:gd name="connsiteY12" fmla="*/ 248717 h 1002182"/>
              <a:gd name="connsiteX13" fmla="*/ 65837 w 387706"/>
              <a:gd name="connsiteY13" fmla="*/ 285293 h 1002182"/>
              <a:gd name="connsiteX14" fmla="*/ 36576 w 387706"/>
              <a:gd name="connsiteY14" fmla="*/ 321869 h 1002182"/>
              <a:gd name="connsiteX15" fmla="*/ 14631 w 387706"/>
              <a:gd name="connsiteY15" fmla="*/ 373075 h 1002182"/>
              <a:gd name="connsiteX16" fmla="*/ 0 w 387706"/>
              <a:gd name="connsiteY16" fmla="*/ 416966 h 1002182"/>
              <a:gd name="connsiteX17" fmla="*/ 7316 w 387706"/>
              <a:gd name="connsiteY17" fmla="*/ 504749 h 1002182"/>
              <a:gd name="connsiteX18" fmla="*/ 21946 w 387706"/>
              <a:gd name="connsiteY18" fmla="*/ 534010 h 1002182"/>
              <a:gd name="connsiteX19" fmla="*/ 29261 w 387706"/>
              <a:gd name="connsiteY19" fmla="*/ 555955 h 1002182"/>
              <a:gd name="connsiteX20" fmla="*/ 43892 w 387706"/>
              <a:gd name="connsiteY20" fmla="*/ 585216 h 1002182"/>
              <a:gd name="connsiteX21" fmla="*/ 51207 w 387706"/>
              <a:gd name="connsiteY21" fmla="*/ 607162 h 1002182"/>
              <a:gd name="connsiteX22" fmla="*/ 73152 w 387706"/>
              <a:gd name="connsiteY22" fmla="*/ 629107 h 1002182"/>
              <a:gd name="connsiteX23" fmla="*/ 80468 w 387706"/>
              <a:gd name="connsiteY23" fmla="*/ 651053 h 1002182"/>
              <a:gd name="connsiteX24" fmla="*/ 95098 w 387706"/>
              <a:gd name="connsiteY24" fmla="*/ 672998 h 1002182"/>
              <a:gd name="connsiteX25" fmla="*/ 117044 w 387706"/>
              <a:gd name="connsiteY25" fmla="*/ 731520 h 1002182"/>
              <a:gd name="connsiteX26" fmla="*/ 138989 w 387706"/>
              <a:gd name="connsiteY26" fmla="*/ 775411 h 1002182"/>
              <a:gd name="connsiteX27" fmla="*/ 153620 w 387706"/>
              <a:gd name="connsiteY27" fmla="*/ 804672 h 1002182"/>
              <a:gd name="connsiteX28" fmla="*/ 168250 w 387706"/>
              <a:gd name="connsiteY28" fmla="*/ 826618 h 1002182"/>
              <a:gd name="connsiteX29" fmla="*/ 175565 w 387706"/>
              <a:gd name="connsiteY29" fmla="*/ 848563 h 1002182"/>
              <a:gd name="connsiteX30" fmla="*/ 182880 w 387706"/>
              <a:gd name="connsiteY30" fmla="*/ 877824 h 1002182"/>
              <a:gd name="connsiteX31" fmla="*/ 197511 w 387706"/>
              <a:gd name="connsiteY31" fmla="*/ 892454 h 1002182"/>
              <a:gd name="connsiteX32" fmla="*/ 212141 w 387706"/>
              <a:gd name="connsiteY32" fmla="*/ 921715 h 1002182"/>
              <a:gd name="connsiteX33" fmla="*/ 226772 w 387706"/>
              <a:gd name="connsiteY33" fmla="*/ 943661 h 1002182"/>
              <a:gd name="connsiteX34" fmla="*/ 256032 w 387706"/>
              <a:gd name="connsiteY34" fmla="*/ 987552 h 1002182"/>
              <a:gd name="connsiteX35" fmla="*/ 277978 w 387706"/>
              <a:gd name="connsiteY35" fmla="*/ 994867 h 1002182"/>
              <a:gd name="connsiteX36" fmla="*/ 292608 w 387706"/>
              <a:gd name="connsiteY36" fmla="*/ 1002182 h 100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7706" h="1002182">
                <a:moveTo>
                  <a:pt x="387706" y="0"/>
                </a:moveTo>
                <a:cubicBezTo>
                  <a:pt x="375514" y="7315"/>
                  <a:pt x="363187" y="14410"/>
                  <a:pt x="351130" y="21946"/>
                </a:cubicBezTo>
                <a:cubicBezTo>
                  <a:pt x="343675" y="26606"/>
                  <a:pt x="335401" y="30359"/>
                  <a:pt x="329184" y="36576"/>
                </a:cubicBezTo>
                <a:cubicBezTo>
                  <a:pt x="322967" y="42793"/>
                  <a:pt x="320343" y="51905"/>
                  <a:pt x="314554" y="58522"/>
                </a:cubicBezTo>
                <a:cubicBezTo>
                  <a:pt x="303200" y="71498"/>
                  <a:pt x="290170" y="82906"/>
                  <a:pt x="277978" y="95098"/>
                </a:cubicBezTo>
                <a:lnTo>
                  <a:pt x="256032" y="117043"/>
                </a:lnTo>
                <a:cubicBezTo>
                  <a:pt x="251155" y="121920"/>
                  <a:pt x="247141" y="127848"/>
                  <a:pt x="241402" y="131674"/>
                </a:cubicBezTo>
                <a:lnTo>
                  <a:pt x="219456" y="146304"/>
                </a:lnTo>
                <a:cubicBezTo>
                  <a:pt x="214579" y="153619"/>
                  <a:pt x="211691" y="162758"/>
                  <a:pt x="204826" y="168250"/>
                </a:cubicBezTo>
                <a:cubicBezTo>
                  <a:pt x="198805" y="173067"/>
                  <a:pt x="189777" y="172117"/>
                  <a:pt x="182880" y="175565"/>
                </a:cubicBezTo>
                <a:cubicBezTo>
                  <a:pt x="152862" y="190574"/>
                  <a:pt x="168983" y="186683"/>
                  <a:pt x="146304" y="204826"/>
                </a:cubicBezTo>
                <a:cubicBezTo>
                  <a:pt x="139439" y="210318"/>
                  <a:pt x="130576" y="213239"/>
                  <a:pt x="124359" y="219456"/>
                </a:cubicBezTo>
                <a:cubicBezTo>
                  <a:pt x="115738" y="228077"/>
                  <a:pt x="110513" y="239605"/>
                  <a:pt x="102413" y="248717"/>
                </a:cubicBezTo>
                <a:cubicBezTo>
                  <a:pt x="90958" y="261604"/>
                  <a:pt x="75401" y="270947"/>
                  <a:pt x="65837" y="285293"/>
                </a:cubicBezTo>
                <a:cubicBezTo>
                  <a:pt x="47381" y="312977"/>
                  <a:pt x="57424" y="301021"/>
                  <a:pt x="36576" y="321869"/>
                </a:cubicBezTo>
                <a:cubicBezTo>
                  <a:pt x="17227" y="399268"/>
                  <a:pt x="43497" y="308129"/>
                  <a:pt x="14631" y="373075"/>
                </a:cubicBezTo>
                <a:cubicBezTo>
                  <a:pt x="8368" y="387168"/>
                  <a:pt x="0" y="416966"/>
                  <a:pt x="0" y="416966"/>
                </a:cubicBezTo>
                <a:cubicBezTo>
                  <a:pt x="2439" y="446227"/>
                  <a:pt x="1905" y="475889"/>
                  <a:pt x="7316" y="504749"/>
                </a:cubicBezTo>
                <a:cubicBezTo>
                  <a:pt x="9326" y="515467"/>
                  <a:pt x="17650" y="523987"/>
                  <a:pt x="21946" y="534010"/>
                </a:cubicBezTo>
                <a:cubicBezTo>
                  <a:pt x="24983" y="541097"/>
                  <a:pt x="26224" y="548868"/>
                  <a:pt x="29261" y="555955"/>
                </a:cubicBezTo>
                <a:cubicBezTo>
                  <a:pt x="33557" y="565978"/>
                  <a:pt x="39596" y="575193"/>
                  <a:pt x="43892" y="585216"/>
                </a:cubicBezTo>
                <a:cubicBezTo>
                  <a:pt x="46930" y="592304"/>
                  <a:pt x="46930" y="600746"/>
                  <a:pt x="51207" y="607162"/>
                </a:cubicBezTo>
                <a:cubicBezTo>
                  <a:pt x="56945" y="615770"/>
                  <a:pt x="65837" y="621792"/>
                  <a:pt x="73152" y="629107"/>
                </a:cubicBezTo>
                <a:cubicBezTo>
                  <a:pt x="75591" y="636422"/>
                  <a:pt x="77019" y="644156"/>
                  <a:pt x="80468" y="651053"/>
                </a:cubicBezTo>
                <a:cubicBezTo>
                  <a:pt x="84400" y="658916"/>
                  <a:pt x="92011" y="664766"/>
                  <a:pt x="95098" y="672998"/>
                </a:cubicBezTo>
                <a:cubicBezTo>
                  <a:pt x="122215" y="745311"/>
                  <a:pt x="82733" y="680054"/>
                  <a:pt x="117044" y="731520"/>
                </a:cubicBezTo>
                <a:cubicBezTo>
                  <a:pt x="130455" y="771755"/>
                  <a:pt x="116301" y="735708"/>
                  <a:pt x="138989" y="775411"/>
                </a:cubicBezTo>
                <a:cubicBezTo>
                  <a:pt x="144399" y="784879"/>
                  <a:pt x="148210" y="795204"/>
                  <a:pt x="153620" y="804672"/>
                </a:cubicBezTo>
                <a:cubicBezTo>
                  <a:pt x="157982" y="812305"/>
                  <a:pt x="164318" y="818754"/>
                  <a:pt x="168250" y="826618"/>
                </a:cubicBezTo>
                <a:cubicBezTo>
                  <a:pt x="171698" y="833515"/>
                  <a:pt x="173447" y="841149"/>
                  <a:pt x="175565" y="848563"/>
                </a:cubicBezTo>
                <a:cubicBezTo>
                  <a:pt x="178327" y="858230"/>
                  <a:pt x="178384" y="868832"/>
                  <a:pt x="182880" y="877824"/>
                </a:cubicBezTo>
                <a:cubicBezTo>
                  <a:pt x="185964" y="883993"/>
                  <a:pt x="192634" y="887577"/>
                  <a:pt x="197511" y="892454"/>
                </a:cubicBezTo>
                <a:cubicBezTo>
                  <a:pt x="202388" y="902208"/>
                  <a:pt x="206731" y="912247"/>
                  <a:pt x="212141" y="921715"/>
                </a:cubicBezTo>
                <a:cubicBezTo>
                  <a:pt x="216503" y="929349"/>
                  <a:pt x="222840" y="935797"/>
                  <a:pt x="226772" y="943661"/>
                </a:cubicBezTo>
                <a:cubicBezTo>
                  <a:pt x="240193" y="970503"/>
                  <a:pt x="224832" y="966752"/>
                  <a:pt x="256032" y="987552"/>
                </a:cubicBezTo>
                <a:cubicBezTo>
                  <a:pt x="262448" y="991829"/>
                  <a:pt x="270818" y="992003"/>
                  <a:pt x="277978" y="994867"/>
                </a:cubicBezTo>
                <a:cubicBezTo>
                  <a:pt x="283040" y="996892"/>
                  <a:pt x="287731" y="999744"/>
                  <a:pt x="292608" y="1002182"/>
                </a:cubicBezTo>
              </a:path>
            </a:pathLst>
          </a:custGeom>
          <a:noFill/>
          <a:ln w="28575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07E1463A-05CC-4F16-AC92-F2625727FB7C}"/>
                  </a:ext>
                </a:extLst>
              </p:cNvPr>
              <p:cNvSpPr txBox="1"/>
              <p:nvPr/>
            </p:nvSpPr>
            <p:spPr>
              <a:xfrm>
                <a:off x="9148755" y="2828328"/>
                <a:ext cx="2771447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微软雅黑 Light" panose="020B0502040204020203" pitchFamily="34" charset="-122"/>
                  </a:rPr>
                  <a:t>当左右邻居空闲、左右刀叉均可用时，</a:t>
                </a:r>
                <a:r>
                  <a:rPr lang="en-US" altLang="zh-CN" dirty="0">
                    <a:ea typeface="微软雅黑 Light" panose="020B0502040204020203" pitchFamily="34" charset="-122"/>
                  </a:rPr>
                  <a:t>self[i] 0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/>
                      </a:rPr>
                      <m:t>→</m:t>
                    </m:r>
                  </m:oMath>
                </a14:m>
                <a:r>
                  <a:rPr lang="en-US" altLang="zh-CN" dirty="0">
                    <a:ea typeface="微软雅黑 Light" panose="020B0502040204020203" pitchFamily="34" charset="-122"/>
                  </a:rPr>
                  <a:t>1</a:t>
                </a:r>
                <a:endParaRPr lang="zh-CN" altLang="en-US" dirty="0"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07E1463A-05CC-4F16-AC92-F2625727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755" y="2828328"/>
                <a:ext cx="2771447" cy="646331"/>
              </a:xfrm>
              <a:prstGeom prst="rect">
                <a:avLst/>
              </a:prstGeom>
              <a:blipFill>
                <a:blip r:embed="rId2"/>
                <a:stretch>
                  <a:fillRect l="-1982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DBAD9DF-DB13-48DC-B351-B663B4E3D6F2}"/>
              </a:ext>
            </a:extLst>
          </p:cNvPr>
          <p:cNvCxnSpPr/>
          <p:nvPr/>
        </p:nvCxnSpPr>
        <p:spPr bwMode="auto">
          <a:xfrm flipH="1">
            <a:off x="2673222" y="4175450"/>
            <a:ext cx="4380721" cy="7550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D23D50CA-4310-4925-B7BF-F87AC15E0B5A}"/>
              </a:ext>
            </a:extLst>
          </p:cNvPr>
          <p:cNvSpPr txBox="1">
            <a:spLocks noChangeArrowheads="1"/>
          </p:cNvSpPr>
          <p:nvPr/>
        </p:nvSpPr>
        <p:spPr>
          <a:xfrm>
            <a:off x="5986333" y="289490"/>
            <a:ext cx="5587441" cy="598816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void test(int 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  {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  if ( (state[(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 + 4) % 5]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!=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eating) &amp;&amp;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	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(state[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] == hungry)</a:t>
            </a:r>
            <a:r>
              <a:rPr lang="en-US" altLang="zh-CN" b="1" dirty="0">
                <a:latin typeface="+mn-lt"/>
              </a:rPr>
              <a:t> &amp;&amp;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	 (state[(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 + 1) % 5]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!=</a:t>
            </a:r>
            <a:r>
              <a:rPr lang="en-US" altLang="zh-CN" b="1" dirty="0">
                <a:latin typeface="+mn-lt"/>
              </a:rPr>
              <a:t> eating))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          {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	 state[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= eating;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	 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signal(self[</a:t>
            </a:r>
            <a:r>
              <a:rPr lang="en-US" altLang="zh-CN" b="1" dirty="0" err="1">
                <a:solidFill>
                  <a:srgbClr val="2E4BFA"/>
                </a:solidFill>
                <a:latin typeface="+mn-lt"/>
              </a:rPr>
              <a:t>i</a:t>
            </a:r>
            <a:r>
              <a:rPr lang="en-US" altLang="zh-CN" b="1" dirty="0">
                <a:solidFill>
                  <a:srgbClr val="2E4BFA"/>
                </a:solidFill>
                <a:latin typeface="+mn-lt"/>
              </a:rPr>
              <a:t>]);</a:t>
            </a:r>
            <a:r>
              <a:rPr lang="en-US" altLang="zh-CN" b="1" dirty="0">
                <a:latin typeface="+mn-lt"/>
              </a:rPr>
              <a:t>   </a:t>
            </a:r>
            <a:r>
              <a:rPr lang="en-US" altLang="zh-CN" sz="2000" b="1" dirty="0">
                <a:latin typeface="+mn-lt"/>
              </a:rPr>
              <a:t>/*</a:t>
            </a:r>
            <a:r>
              <a:rPr lang="zh-CN" altLang="en-US" sz="2000" b="1" dirty="0">
                <a:latin typeface="+mn-lt"/>
              </a:rPr>
              <a:t>唤醒</a:t>
            </a:r>
            <a:r>
              <a:rPr lang="en-US" altLang="zh-CN" sz="2000" b="1" dirty="0" err="1">
                <a:latin typeface="+mn-lt"/>
              </a:rPr>
              <a:t>i</a:t>
            </a:r>
            <a:r>
              <a:rPr lang="en-US" altLang="zh-CN" sz="2000" b="1" dirty="0">
                <a:latin typeface="+mn-lt"/>
              </a:rPr>
              <a:t>, </a:t>
            </a:r>
            <a:r>
              <a:rPr lang="zh-CN" altLang="en-US" sz="2000" b="1" dirty="0">
                <a:latin typeface="+mn-lt"/>
              </a:rPr>
              <a:t>允许其进餐*</a:t>
            </a:r>
            <a:r>
              <a:rPr lang="en-US" altLang="zh-CN" sz="2000" b="1" dirty="0">
                <a:latin typeface="+mn-lt"/>
              </a:rPr>
              <a:t>/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	}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+mn-lt"/>
              </a:rPr>
              <a:t>	}</a:t>
            </a:r>
          </a:p>
          <a:p>
            <a:pPr marL="0" indent="0">
              <a:lnSpc>
                <a:spcPct val="120000"/>
              </a:lnSpc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b="1" dirty="0">
                <a:latin typeface="Times New Roman" pitchFamily="18" charset="0"/>
              </a:rPr>
              <a:t>		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268A28-E991-4899-BEE3-36F0E2118E6A}"/>
              </a:ext>
            </a:extLst>
          </p:cNvPr>
          <p:cNvCxnSpPr>
            <a:stCxn id="19" idx="2"/>
          </p:cNvCxnSpPr>
          <p:nvPr/>
        </p:nvCxnSpPr>
        <p:spPr bwMode="auto">
          <a:xfrm flipH="1">
            <a:off x="8292430" y="2828328"/>
            <a:ext cx="681287" cy="11428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3E8C6E48-210E-4913-96C9-A99B828BA9E3}"/>
              </a:ext>
            </a:extLst>
          </p:cNvPr>
          <p:cNvSpPr/>
          <p:nvPr/>
        </p:nvSpPr>
        <p:spPr>
          <a:xfrm>
            <a:off x="5857262" y="1105678"/>
            <a:ext cx="311830" cy="4028673"/>
          </a:xfrm>
          <a:prstGeom prst="leftBrace">
            <a:avLst/>
          </a:prstGeom>
          <a:ln w="12700">
            <a:solidFill>
              <a:srgbClr val="2E4BF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71C698F-3DCF-4CFB-B2CB-8BD91DCA2215}"/>
              </a:ext>
            </a:extLst>
          </p:cNvPr>
          <p:cNvCxnSpPr>
            <a:endCxn id="2" idx="1"/>
          </p:cNvCxnSpPr>
          <p:nvPr/>
        </p:nvCxnSpPr>
        <p:spPr bwMode="auto">
          <a:xfrm>
            <a:off x="2116122" y="3076505"/>
            <a:ext cx="3741140" cy="435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DCF6EFB-80CB-4700-AF21-A323DBA1D8AF}"/>
              </a:ext>
            </a:extLst>
          </p:cNvPr>
          <p:cNvSpPr/>
          <p:nvPr/>
        </p:nvSpPr>
        <p:spPr>
          <a:xfrm>
            <a:off x="6839339" y="1338943"/>
            <a:ext cx="4268755" cy="1489385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7509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A1EB48-DC66-4D4D-A2F1-E89D328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BBD85-1572-4ED0-8353-83BC526A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5847-6169-46A3-85C9-A9F386C0C1A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078BEC2-5EC1-4DEF-BE76-15890A12B044}"/>
              </a:ext>
            </a:extLst>
          </p:cNvPr>
          <p:cNvSpPr txBox="1">
            <a:spLocks noChangeArrowheads="1"/>
          </p:cNvSpPr>
          <p:nvPr/>
        </p:nvSpPr>
        <p:spPr>
          <a:xfrm>
            <a:off x="1255853" y="929833"/>
            <a:ext cx="7510257" cy="53292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void putdown(int 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) { 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		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wait(mutex);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申请访问餐桌</a:t>
            </a:r>
            <a:endParaRPr lang="en-US" altLang="zh-CN" dirty="0">
              <a:latin typeface="+mn-lt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 state[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= thinking;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记录为思考</a:t>
            </a:r>
            <a:endParaRPr lang="en-US" altLang="zh-CN" dirty="0">
              <a:latin typeface="+mn-lt"/>
            </a:endParaRP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		test[(i+1)%5];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测试左邻居是否</a:t>
            </a:r>
            <a:r>
              <a:rPr lang="zh-CN" altLang="en-US" dirty="0">
                <a:solidFill>
                  <a:schemeClr val="folHlink"/>
                </a:solidFill>
                <a:latin typeface="+mn-lt"/>
              </a:rPr>
              <a:t>想</a:t>
            </a:r>
            <a:r>
              <a:rPr lang="zh-CN" altLang="en-US" dirty="0">
                <a:latin typeface="+mn-lt"/>
              </a:rPr>
              <a:t>进餐*</a:t>
            </a:r>
            <a:r>
              <a:rPr lang="en-US" altLang="zh-CN" dirty="0">
                <a:latin typeface="+mn-lt"/>
              </a:rPr>
              <a:t>/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 test[(i+4)%5];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测试右邻居是否</a:t>
            </a:r>
            <a:r>
              <a:rPr lang="zh-CN" altLang="en-US" dirty="0">
                <a:solidFill>
                  <a:schemeClr val="folHlink"/>
                </a:solidFill>
                <a:latin typeface="+mn-lt"/>
              </a:rPr>
              <a:t>想</a:t>
            </a:r>
            <a:r>
              <a:rPr lang="zh-CN" altLang="en-US" dirty="0">
                <a:latin typeface="+mn-lt"/>
              </a:rPr>
              <a:t>进餐*</a:t>
            </a:r>
            <a:r>
              <a:rPr lang="en-US" altLang="zh-CN" dirty="0">
                <a:latin typeface="+mn-lt"/>
              </a:rPr>
              <a:t>/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signal (mutex);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退出访问餐桌*</a:t>
            </a:r>
            <a:r>
              <a:rPr lang="en-US" altLang="zh-CN" dirty="0">
                <a:latin typeface="+mn-lt"/>
              </a:rPr>
              <a:t>/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</a:rPr>
              <a:t>        }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</a:pP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F0E3048-DCDC-4C40-AA75-2993B8C519BB}"/>
              </a:ext>
            </a:extLst>
          </p:cNvPr>
          <p:cNvSpPr>
            <a:spLocks/>
          </p:cNvSpPr>
          <p:nvPr/>
        </p:nvSpPr>
        <p:spPr bwMode="auto">
          <a:xfrm>
            <a:off x="8262872" y="1432077"/>
            <a:ext cx="503238" cy="1545328"/>
          </a:xfrm>
          <a:prstGeom prst="rightBrace">
            <a:avLst>
              <a:gd name="adj1" fmla="val 19085"/>
              <a:gd name="adj2" fmla="val 48347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2400">
              <a:solidFill>
                <a:schemeClr val="folHlink"/>
              </a:solidFill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2CC1C83B-F16B-4E92-A56E-730D81CF8622}"/>
              </a:ext>
            </a:extLst>
          </p:cNvPr>
          <p:cNvSpPr>
            <a:spLocks/>
          </p:cNvSpPr>
          <p:nvPr/>
        </p:nvSpPr>
        <p:spPr bwMode="auto">
          <a:xfrm>
            <a:off x="4722581" y="4528324"/>
            <a:ext cx="2594992" cy="1169184"/>
          </a:xfrm>
          <a:prstGeom prst="borderCallout2">
            <a:avLst>
              <a:gd name="adj1" fmla="val 8824"/>
              <a:gd name="adj2" fmla="val 102648"/>
              <a:gd name="adj3" fmla="val 8824"/>
              <a:gd name="adj4" fmla="val 109815"/>
              <a:gd name="adj5" fmla="val -121091"/>
              <a:gd name="adj6" fmla="val 12770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400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0C86E517-88F7-448C-AC98-11B98E010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573" y="4528324"/>
            <a:ext cx="266700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i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进餐完毕，唤醒</a:t>
            </a:r>
          </a:p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可能被阻塞在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self</a:t>
            </a:r>
          </a:p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对列的左右邻居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D07102DA-B43A-4ECA-B51E-0E84F7F2E256}"/>
              </a:ext>
            </a:extLst>
          </p:cNvPr>
          <p:cNvSpPr txBox="1"/>
          <p:nvPr/>
        </p:nvSpPr>
        <p:spPr>
          <a:xfrm>
            <a:off x="1947896" y="4706559"/>
            <a:ext cx="218842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signal(self[i+1]%5)</a:t>
            </a:r>
            <a:endParaRPr lang="zh-CN" altLang="en-US" sz="20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3E0C44A-9406-4C14-AE39-E5C12AC7F99B}"/>
              </a:ext>
            </a:extLst>
          </p:cNvPr>
          <p:cNvSpPr txBox="1"/>
          <p:nvPr/>
        </p:nvSpPr>
        <p:spPr>
          <a:xfrm>
            <a:off x="1914269" y="5418737"/>
            <a:ext cx="2188420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en-US" altLang="zh-CN" dirty="0"/>
              <a:t>signal(self[i+4]%5)</a:t>
            </a:r>
            <a:endParaRPr lang="zh-CN" altLang="en-US" dirty="0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60771FF2-4405-4714-A9D2-2DF91972917B}"/>
              </a:ext>
            </a:extLst>
          </p:cNvPr>
          <p:cNvSpPr/>
          <p:nvPr/>
        </p:nvSpPr>
        <p:spPr bwMode="auto">
          <a:xfrm>
            <a:off x="1770252" y="2516012"/>
            <a:ext cx="462179" cy="2194560"/>
          </a:xfrm>
          <a:custGeom>
            <a:avLst/>
            <a:gdLst>
              <a:gd name="connsiteX0" fmla="*/ 607214 w 607214"/>
              <a:gd name="connsiteY0" fmla="*/ 0 h 2194560"/>
              <a:gd name="connsiteX1" fmla="*/ 585269 w 607214"/>
              <a:gd name="connsiteY1" fmla="*/ 51207 h 2194560"/>
              <a:gd name="connsiteX2" fmla="*/ 570638 w 607214"/>
              <a:gd name="connsiteY2" fmla="*/ 65837 h 2194560"/>
              <a:gd name="connsiteX3" fmla="*/ 548693 w 607214"/>
              <a:gd name="connsiteY3" fmla="*/ 95098 h 2194560"/>
              <a:gd name="connsiteX4" fmla="*/ 519432 w 607214"/>
              <a:gd name="connsiteY4" fmla="*/ 138989 h 2194560"/>
              <a:gd name="connsiteX5" fmla="*/ 504801 w 607214"/>
              <a:gd name="connsiteY5" fmla="*/ 168250 h 2194560"/>
              <a:gd name="connsiteX6" fmla="*/ 475541 w 607214"/>
              <a:gd name="connsiteY6" fmla="*/ 197511 h 2194560"/>
              <a:gd name="connsiteX7" fmla="*/ 460910 w 607214"/>
              <a:gd name="connsiteY7" fmla="*/ 219456 h 2194560"/>
              <a:gd name="connsiteX8" fmla="*/ 446280 w 607214"/>
              <a:gd name="connsiteY8" fmla="*/ 263347 h 2194560"/>
              <a:gd name="connsiteX9" fmla="*/ 438965 w 607214"/>
              <a:gd name="connsiteY9" fmla="*/ 285293 h 2194560"/>
              <a:gd name="connsiteX10" fmla="*/ 417019 w 607214"/>
              <a:gd name="connsiteY10" fmla="*/ 314554 h 2194560"/>
              <a:gd name="connsiteX11" fmla="*/ 409704 w 607214"/>
              <a:gd name="connsiteY11" fmla="*/ 336499 h 2194560"/>
              <a:gd name="connsiteX12" fmla="*/ 373128 w 607214"/>
              <a:gd name="connsiteY12" fmla="*/ 387706 h 2194560"/>
              <a:gd name="connsiteX13" fmla="*/ 365813 w 607214"/>
              <a:gd name="connsiteY13" fmla="*/ 416967 h 2194560"/>
              <a:gd name="connsiteX14" fmla="*/ 336552 w 607214"/>
              <a:gd name="connsiteY14" fmla="*/ 460858 h 2194560"/>
              <a:gd name="connsiteX15" fmla="*/ 307291 w 607214"/>
              <a:gd name="connsiteY15" fmla="*/ 497434 h 2194560"/>
              <a:gd name="connsiteX16" fmla="*/ 299976 w 607214"/>
              <a:gd name="connsiteY16" fmla="*/ 519379 h 2194560"/>
              <a:gd name="connsiteX17" fmla="*/ 285345 w 607214"/>
              <a:gd name="connsiteY17" fmla="*/ 541325 h 2194560"/>
              <a:gd name="connsiteX18" fmla="*/ 248769 w 607214"/>
              <a:gd name="connsiteY18" fmla="*/ 585216 h 2194560"/>
              <a:gd name="connsiteX19" fmla="*/ 219509 w 607214"/>
              <a:gd name="connsiteY19" fmla="*/ 636423 h 2194560"/>
              <a:gd name="connsiteX20" fmla="*/ 212193 w 607214"/>
              <a:gd name="connsiteY20" fmla="*/ 658368 h 2194560"/>
              <a:gd name="connsiteX21" fmla="*/ 182933 w 607214"/>
              <a:gd name="connsiteY21" fmla="*/ 702259 h 2194560"/>
              <a:gd name="connsiteX22" fmla="*/ 168302 w 607214"/>
              <a:gd name="connsiteY22" fmla="*/ 746151 h 2194560"/>
              <a:gd name="connsiteX23" fmla="*/ 160987 w 607214"/>
              <a:gd name="connsiteY23" fmla="*/ 768096 h 2194560"/>
              <a:gd name="connsiteX24" fmla="*/ 131726 w 607214"/>
              <a:gd name="connsiteY24" fmla="*/ 819303 h 2194560"/>
              <a:gd name="connsiteX25" fmla="*/ 109781 w 607214"/>
              <a:gd name="connsiteY25" fmla="*/ 863194 h 2194560"/>
              <a:gd name="connsiteX26" fmla="*/ 102465 w 607214"/>
              <a:gd name="connsiteY26" fmla="*/ 885139 h 2194560"/>
              <a:gd name="connsiteX27" fmla="*/ 73205 w 607214"/>
              <a:gd name="connsiteY27" fmla="*/ 936346 h 2194560"/>
              <a:gd name="connsiteX28" fmla="*/ 65889 w 607214"/>
              <a:gd name="connsiteY28" fmla="*/ 987552 h 2194560"/>
              <a:gd name="connsiteX29" fmla="*/ 51259 w 607214"/>
              <a:gd name="connsiteY29" fmla="*/ 1031443 h 2194560"/>
              <a:gd name="connsiteX30" fmla="*/ 43944 w 607214"/>
              <a:gd name="connsiteY30" fmla="*/ 1075335 h 2194560"/>
              <a:gd name="connsiteX31" fmla="*/ 29313 w 607214"/>
              <a:gd name="connsiteY31" fmla="*/ 1089965 h 2194560"/>
              <a:gd name="connsiteX32" fmla="*/ 14683 w 607214"/>
              <a:gd name="connsiteY32" fmla="*/ 1111911 h 2194560"/>
              <a:gd name="connsiteX33" fmla="*/ 7368 w 607214"/>
              <a:gd name="connsiteY33" fmla="*/ 1148487 h 2194560"/>
              <a:gd name="connsiteX34" fmla="*/ 53 w 607214"/>
              <a:gd name="connsiteY34" fmla="*/ 1170432 h 2194560"/>
              <a:gd name="connsiteX35" fmla="*/ 14683 w 607214"/>
              <a:gd name="connsiteY35" fmla="*/ 1294791 h 2194560"/>
              <a:gd name="connsiteX36" fmla="*/ 29313 w 607214"/>
              <a:gd name="connsiteY36" fmla="*/ 1324051 h 2194560"/>
              <a:gd name="connsiteX37" fmla="*/ 36629 w 607214"/>
              <a:gd name="connsiteY37" fmla="*/ 1375258 h 2194560"/>
              <a:gd name="connsiteX38" fmla="*/ 58574 w 607214"/>
              <a:gd name="connsiteY38" fmla="*/ 1448410 h 2194560"/>
              <a:gd name="connsiteX39" fmla="*/ 65889 w 607214"/>
              <a:gd name="connsiteY39" fmla="*/ 1470355 h 2194560"/>
              <a:gd name="connsiteX40" fmla="*/ 73205 w 607214"/>
              <a:gd name="connsiteY40" fmla="*/ 1499616 h 2194560"/>
              <a:gd name="connsiteX41" fmla="*/ 87835 w 607214"/>
              <a:gd name="connsiteY41" fmla="*/ 1543507 h 2194560"/>
              <a:gd name="connsiteX42" fmla="*/ 95150 w 607214"/>
              <a:gd name="connsiteY42" fmla="*/ 1565453 h 2194560"/>
              <a:gd name="connsiteX43" fmla="*/ 109781 w 607214"/>
              <a:gd name="connsiteY43" fmla="*/ 1638605 h 2194560"/>
              <a:gd name="connsiteX44" fmla="*/ 131726 w 607214"/>
              <a:gd name="connsiteY44" fmla="*/ 1682496 h 2194560"/>
              <a:gd name="connsiteX45" fmla="*/ 146357 w 607214"/>
              <a:gd name="connsiteY45" fmla="*/ 1711757 h 2194560"/>
              <a:gd name="connsiteX46" fmla="*/ 160987 w 607214"/>
              <a:gd name="connsiteY46" fmla="*/ 1755648 h 2194560"/>
              <a:gd name="connsiteX47" fmla="*/ 168302 w 607214"/>
              <a:gd name="connsiteY47" fmla="*/ 1777594 h 2194560"/>
              <a:gd name="connsiteX48" fmla="*/ 182933 w 607214"/>
              <a:gd name="connsiteY48" fmla="*/ 1799539 h 2194560"/>
              <a:gd name="connsiteX49" fmla="*/ 219509 w 607214"/>
              <a:gd name="connsiteY49" fmla="*/ 1858061 h 2194560"/>
              <a:gd name="connsiteX50" fmla="*/ 226824 w 607214"/>
              <a:gd name="connsiteY50" fmla="*/ 1880007 h 2194560"/>
              <a:gd name="connsiteX51" fmla="*/ 241454 w 607214"/>
              <a:gd name="connsiteY51" fmla="*/ 1909267 h 2194560"/>
              <a:gd name="connsiteX52" fmla="*/ 256085 w 607214"/>
              <a:gd name="connsiteY52" fmla="*/ 1923898 h 2194560"/>
              <a:gd name="connsiteX53" fmla="*/ 270715 w 607214"/>
              <a:gd name="connsiteY53" fmla="*/ 1945843 h 2194560"/>
              <a:gd name="connsiteX54" fmla="*/ 285345 w 607214"/>
              <a:gd name="connsiteY54" fmla="*/ 1975104 h 2194560"/>
              <a:gd name="connsiteX55" fmla="*/ 292661 w 607214"/>
              <a:gd name="connsiteY55" fmla="*/ 1997050 h 2194560"/>
              <a:gd name="connsiteX56" fmla="*/ 329237 w 607214"/>
              <a:gd name="connsiteY56" fmla="*/ 2040941 h 2194560"/>
              <a:gd name="connsiteX57" fmla="*/ 351182 w 607214"/>
              <a:gd name="connsiteY57" fmla="*/ 2084832 h 2194560"/>
              <a:gd name="connsiteX58" fmla="*/ 365813 w 607214"/>
              <a:gd name="connsiteY58" fmla="*/ 2099463 h 2194560"/>
              <a:gd name="connsiteX59" fmla="*/ 380443 w 607214"/>
              <a:gd name="connsiteY59" fmla="*/ 2121408 h 2194560"/>
              <a:gd name="connsiteX60" fmla="*/ 387758 w 607214"/>
              <a:gd name="connsiteY60" fmla="*/ 2143354 h 2194560"/>
              <a:gd name="connsiteX61" fmla="*/ 402389 w 607214"/>
              <a:gd name="connsiteY61" fmla="*/ 2157984 h 2194560"/>
              <a:gd name="connsiteX62" fmla="*/ 431649 w 607214"/>
              <a:gd name="connsiteY62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214" h="2194560">
                <a:moveTo>
                  <a:pt x="607214" y="0"/>
                </a:moveTo>
                <a:cubicBezTo>
                  <a:pt x="599899" y="17069"/>
                  <a:pt x="594288" y="34974"/>
                  <a:pt x="585269" y="51207"/>
                </a:cubicBezTo>
                <a:cubicBezTo>
                  <a:pt x="581920" y="57236"/>
                  <a:pt x="575053" y="60539"/>
                  <a:pt x="570638" y="65837"/>
                </a:cubicBezTo>
                <a:cubicBezTo>
                  <a:pt x="562833" y="75203"/>
                  <a:pt x="555685" y="85110"/>
                  <a:pt x="548693" y="95098"/>
                </a:cubicBezTo>
                <a:cubicBezTo>
                  <a:pt x="538610" y="109503"/>
                  <a:pt x="527296" y="123262"/>
                  <a:pt x="519432" y="138989"/>
                </a:cubicBezTo>
                <a:cubicBezTo>
                  <a:pt x="514555" y="148743"/>
                  <a:pt x="511344" y="159526"/>
                  <a:pt x="504801" y="168250"/>
                </a:cubicBezTo>
                <a:cubicBezTo>
                  <a:pt x="496525" y="179285"/>
                  <a:pt x="484518" y="187038"/>
                  <a:pt x="475541" y="197511"/>
                </a:cubicBezTo>
                <a:cubicBezTo>
                  <a:pt x="469819" y="204186"/>
                  <a:pt x="465787" y="212141"/>
                  <a:pt x="460910" y="219456"/>
                </a:cubicBezTo>
                <a:lnTo>
                  <a:pt x="446280" y="263347"/>
                </a:lnTo>
                <a:cubicBezTo>
                  <a:pt x="443842" y="270662"/>
                  <a:pt x="443592" y="279124"/>
                  <a:pt x="438965" y="285293"/>
                </a:cubicBezTo>
                <a:lnTo>
                  <a:pt x="417019" y="314554"/>
                </a:lnTo>
                <a:cubicBezTo>
                  <a:pt x="414581" y="321869"/>
                  <a:pt x="413152" y="329602"/>
                  <a:pt x="409704" y="336499"/>
                </a:cubicBezTo>
                <a:cubicBezTo>
                  <a:pt x="404357" y="347192"/>
                  <a:pt x="378095" y="381083"/>
                  <a:pt x="373128" y="387706"/>
                </a:cubicBezTo>
                <a:cubicBezTo>
                  <a:pt x="370690" y="397460"/>
                  <a:pt x="369343" y="407553"/>
                  <a:pt x="365813" y="416967"/>
                </a:cubicBezTo>
                <a:cubicBezTo>
                  <a:pt x="350204" y="458591"/>
                  <a:pt x="357561" y="434598"/>
                  <a:pt x="336552" y="460858"/>
                </a:cubicBezTo>
                <a:cubicBezTo>
                  <a:pt x="299639" y="506998"/>
                  <a:pt x="342615" y="462107"/>
                  <a:pt x="307291" y="497434"/>
                </a:cubicBezTo>
                <a:cubicBezTo>
                  <a:pt x="304853" y="504749"/>
                  <a:pt x="303424" y="512482"/>
                  <a:pt x="299976" y="519379"/>
                </a:cubicBezTo>
                <a:cubicBezTo>
                  <a:pt x="296044" y="527243"/>
                  <a:pt x="290455" y="534171"/>
                  <a:pt x="285345" y="541325"/>
                </a:cubicBezTo>
                <a:cubicBezTo>
                  <a:pt x="263606" y="571760"/>
                  <a:pt x="269564" y="564423"/>
                  <a:pt x="248769" y="585216"/>
                </a:cubicBezTo>
                <a:cubicBezTo>
                  <a:pt x="231999" y="635530"/>
                  <a:pt x="254935" y="574428"/>
                  <a:pt x="219509" y="636423"/>
                </a:cubicBezTo>
                <a:cubicBezTo>
                  <a:pt x="215683" y="643118"/>
                  <a:pt x="215938" y="651628"/>
                  <a:pt x="212193" y="658368"/>
                </a:cubicBezTo>
                <a:cubicBezTo>
                  <a:pt x="203654" y="673739"/>
                  <a:pt x="188493" y="685578"/>
                  <a:pt x="182933" y="702259"/>
                </a:cubicBezTo>
                <a:lnTo>
                  <a:pt x="168302" y="746151"/>
                </a:lnTo>
                <a:cubicBezTo>
                  <a:pt x="165864" y="753466"/>
                  <a:pt x="164435" y="761199"/>
                  <a:pt x="160987" y="768096"/>
                </a:cubicBezTo>
                <a:cubicBezTo>
                  <a:pt x="142425" y="805221"/>
                  <a:pt x="152406" y="788284"/>
                  <a:pt x="131726" y="819303"/>
                </a:cubicBezTo>
                <a:cubicBezTo>
                  <a:pt x="113342" y="874455"/>
                  <a:pt x="138139" y="806480"/>
                  <a:pt x="109781" y="863194"/>
                </a:cubicBezTo>
                <a:cubicBezTo>
                  <a:pt x="106333" y="870091"/>
                  <a:pt x="105502" y="878052"/>
                  <a:pt x="102465" y="885139"/>
                </a:cubicBezTo>
                <a:cubicBezTo>
                  <a:pt x="91326" y="911129"/>
                  <a:pt x="87899" y="914304"/>
                  <a:pt x="73205" y="936346"/>
                </a:cubicBezTo>
                <a:cubicBezTo>
                  <a:pt x="70766" y="953415"/>
                  <a:pt x="69766" y="970752"/>
                  <a:pt x="65889" y="987552"/>
                </a:cubicBezTo>
                <a:cubicBezTo>
                  <a:pt x="62421" y="1002579"/>
                  <a:pt x="51259" y="1031443"/>
                  <a:pt x="51259" y="1031443"/>
                </a:cubicBezTo>
                <a:cubicBezTo>
                  <a:pt x="48821" y="1046074"/>
                  <a:pt x="49152" y="1061447"/>
                  <a:pt x="43944" y="1075335"/>
                </a:cubicBezTo>
                <a:cubicBezTo>
                  <a:pt x="41522" y="1081793"/>
                  <a:pt x="33621" y="1084579"/>
                  <a:pt x="29313" y="1089965"/>
                </a:cubicBezTo>
                <a:cubicBezTo>
                  <a:pt x="23821" y="1096830"/>
                  <a:pt x="19560" y="1104596"/>
                  <a:pt x="14683" y="1111911"/>
                </a:cubicBezTo>
                <a:cubicBezTo>
                  <a:pt x="12245" y="1124103"/>
                  <a:pt x="10384" y="1136425"/>
                  <a:pt x="7368" y="1148487"/>
                </a:cubicBezTo>
                <a:cubicBezTo>
                  <a:pt x="5498" y="1155967"/>
                  <a:pt x="53" y="1162721"/>
                  <a:pt x="53" y="1170432"/>
                </a:cubicBezTo>
                <a:cubicBezTo>
                  <a:pt x="53" y="1208511"/>
                  <a:pt x="-1682" y="1256604"/>
                  <a:pt x="14683" y="1294791"/>
                </a:cubicBezTo>
                <a:cubicBezTo>
                  <a:pt x="18978" y="1304814"/>
                  <a:pt x="24436" y="1314298"/>
                  <a:pt x="29313" y="1324051"/>
                </a:cubicBezTo>
                <a:cubicBezTo>
                  <a:pt x="31752" y="1341120"/>
                  <a:pt x="33545" y="1358294"/>
                  <a:pt x="36629" y="1375258"/>
                </a:cubicBezTo>
                <a:cubicBezTo>
                  <a:pt x="41052" y="1399582"/>
                  <a:pt x="50938" y="1425503"/>
                  <a:pt x="58574" y="1448410"/>
                </a:cubicBezTo>
                <a:cubicBezTo>
                  <a:pt x="61012" y="1455725"/>
                  <a:pt x="64019" y="1462875"/>
                  <a:pt x="65889" y="1470355"/>
                </a:cubicBezTo>
                <a:cubicBezTo>
                  <a:pt x="68328" y="1480109"/>
                  <a:pt x="70316" y="1489986"/>
                  <a:pt x="73205" y="1499616"/>
                </a:cubicBezTo>
                <a:cubicBezTo>
                  <a:pt x="77636" y="1514387"/>
                  <a:pt x="82958" y="1528877"/>
                  <a:pt x="87835" y="1543507"/>
                </a:cubicBezTo>
                <a:cubicBezTo>
                  <a:pt x="90273" y="1550822"/>
                  <a:pt x="93638" y="1557892"/>
                  <a:pt x="95150" y="1565453"/>
                </a:cubicBezTo>
                <a:cubicBezTo>
                  <a:pt x="100027" y="1589837"/>
                  <a:pt x="95988" y="1617914"/>
                  <a:pt x="109781" y="1638605"/>
                </a:cubicBezTo>
                <a:cubicBezTo>
                  <a:pt x="137899" y="1680784"/>
                  <a:pt x="113553" y="1640093"/>
                  <a:pt x="131726" y="1682496"/>
                </a:cubicBezTo>
                <a:cubicBezTo>
                  <a:pt x="136022" y="1692519"/>
                  <a:pt x="142307" y="1701632"/>
                  <a:pt x="146357" y="1711757"/>
                </a:cubicBezTo>
                <a:cubicBezTo>
                  <a:pt x="152085" y="1726076"/>
                  <a:pt x="156110" y="1741018"/>
                  <a:pt x="160987" y="1755648"/>
                </a:cubicBezTo>
                <a:cubicBezTo>
                  <a:pt x="163425" y="1762963"/>
                  <a:pt x="164025" y="1771178"/>
                  <a:pt x="168302" y="1777594"/>
                </a:cubicBezTo>
                <a:lnTo>
                  <a:pt x="182933" y="1799539"/>
                </a:lnTo>
                <a:cubicBezTo>
                  <a:pt x="199393" y="1848920"/>
                  <a:pt x="176912" y="1789905"/>
                  <a:pt x="219509" y="1858061"/>
                </a:cubicBezTo>
                <a:cubicBezTo>
                  <a:pt x="223596" y="1864600"/>
                  <a:pt x="223787" y="1872919"/>
                  <a:pt x="226824" y="1880007"/>
                </a:cubicBezTo>
                <a:cubicBezTo>
                  <a:pt x="231119" y="1890030"/>
                  <a:pt x="235405" y="1900194"/>
                  <a:pt x="241454" y="1909267"/>
                </a:cubicBezTo>
                <a:cubicBezTo>
                  <a:pt x="245280" y="1915006"/>
                  <a:pt x="251776" y="1918512"/>
                  <a:pt x="256085" y="1923898"/>
                </a:cubicBezTo>
                <a:cubicBezTo>
                  <a:pt x="261577" y="1930763"/>
                  <a:pt x="266353" y="1938210"/>
                  <a:pt x="270715" y="1945843"/>
                </a:cubicBezTo>
                <a:cubicBezTo>
                  <a:pt x="276125" y="1955311"/>
                  <a:pt x="281049" y="1965081"/>
                  <a:pt x="285345" y="1975104"/>
                </a:cubicBezTo>
                <a:cubicBezTo>
                  <a:pt x="288383" y="1982192"/>
                  <a:pt x="289212" y="1990153"/>
                  <a:pt x="292661" y="1997050"/>
                </a:cubicBezTo>
                <a:cubicBezTo>
                  <a:pt x="306284" y="2024295"/>
                  <a:pt x="309013" y="2016672"/>
                  <a:pt x="329237" y="2040941"/>
                </a:cubicBezTo>
                <a:cubicBezTo>
                  <a:pt x="368878" y="2088511"/>
                  <a:pt x="322902" y="2037700"/>
                  <a:pt x="351182" y="2084832"/>
                </a:cubicBezTo>
                <a:cubicBezTo>
                  <a:pt x="354731" y="2090746"/>
                  <a:pt x="361504" y="2094077"/>
                  <a:pt x="365813" y="2099463"/>
                </a:cubicBezTo>
                <a:cubicBezTo>
                  <a:pt x="371305" y="2106328"/>
                  <a:pt x="375566" y="2114093"/>
                  <a:pt x="380443" y="2121408"/>
                </a:cubicBezTo>
                <a:cubicBezTo>
                  <a:pt x="382881" y="2128723"/>
                  <a:pt x="383791" y="2136742"/>
                  <a:pt x="387758" y="2143354"/>
                </a:cubicBezTo>
                <a:cubicBezTo>
                  <a:pt x="391306" y="2149268"/>
                  <a:pt x="398081" y="2152598"/>
                  <a:pt x="402389" y="2157984"/>
                </a:cubicBezTo>
                <a:cubicBezTo>
                  <a:pt x="439306" y="2204130"/>
                  <a:pt x="396320" y="2159231"/>
                  <a:pt x="431649" y="219456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任意多边形 3">
            <a:extLst>
              <a:ext uri="{FF2B5EF4-FFF2-40B4-BE49-F238E27FC236}">
                <a16:creationId xmlns:a16="http://schemas.microsoft.com/office/drawing/2014/main" id="{E0C31CA0-70D5-4E3C-8F1D-9476A768EA0D}"/>
              </a:ext>
            </a:extLst>
          </p:cNvPr>
          <p:cNvSpPr/>
          <p:nvPr/>
        </p:nvSpPr>
        <p:spPr bwMode="auto">
          <a:xfrm>
            <a:off x="4017341" y="2903718"/>
            <a:ext cx="534010" cy="2523744"/>
          </a:xfrm>
          <a:custGeom>
            <a:avLst/>
            <a:gdLst>
              <a:gd name="connsiteX0" fmla="*/ 0 w 534010"/>
              <a:gd name="connsiteY0" fmla="*/ 0 h 2523744"/>
              <a:gd name="connsiteX1" fmla="*/ 117043 w 534010"/>
              <a:gd name="connsiteY1" fmla="*/ 14630 h 2523744"/>
              <a:gd name="connsiteX2" fmla="*/ 190195 w 534010"/>
              <a:gd name="connsiteY2" fmla="*/ 73152 h 2523744"/>
              <a:gd name="connsiteX3" fmla="*/ 212141 w 534010"/>
              <a:gd name="connsiteY3" fmla="*/ 87782 h 2523744"/>
              <a:gd name="connsiteX4" fmla="*/ 226771 w 534010"/>
              <a:gd name="connsiteY4" fmla="*/ 117043 h 2523744"/>
              <a:gd name="connsiteX5" fmla="*/ 248717 w 534010"/>
              <a:gd name="connsiteY5" fmla="*/ 175565 h 2523744"/>
              <a:gd name="connsiteX6" fmla="*/ 263347 w 534010"/>
              <a:gd name="connsiteY6" fmla="*/ 212141 h 2523744"/>
              <a:gd name="connsiteX7" fmla="*/ 277978 w 534010"/>
              <a:gd name="connsiteY7" fmla="*/ 256032 h 2523744"/>
              <a:gd name="connsiteX8" fmla="*/ 292608 w 534010"/>
              <a:gd name="connsiteY8" fmla="*/ 373075 h 2523744"/>
              <a:gd name="connsiteX9" fmla="*/ 299923 w 534010"/>
              <a:gd name="connsiteY9" fmla="*/ 490118 h 2523744"/>
              <a:gd name="connsiteX10" fmla="*/ 321869 w 534010"/>
              <a:gd name="connsiteY10" fmla="*/ 548640 h 2523744"/>
              <a:gd name="connsiteX11" fmla="*/ 329184 w 534010"/>
              <a:gd name="connsiteY11" fmla="*/ 577901 h 2523744"/>
              <a:gd name="connsiteX12" fmla="*/ 336499 w 534010"/>
              <a:gd name="connsiteY12" fmla="*/ 643737 h 2523744"/>
              <a:gd name="connsiteX13" fmla="*/ 343814 w 534010"/>
              <a:gd name="connsiteY13" fmla="*/ 665683 h 2523744"/>
              <a:gd name="connsiteX14" fmla="*/ 358445 w 534010"/>
              <a:gd name="connsiteY14" fmla="*/ 724205 h 2523744"/>
              <a:gd name="connsiteX15" fmla="*/ 365760 w 534010"/>
              <a:gd name="connsiteY15" fmla="*/ 753465 h 2523744"/>
              <a:gd name="connsiteX16" fmla="*/ 387706 w 534010"/>
              <a:gd name="connsiteY16" fmla="*/ 782726 h 2523744"/>
              <a:gd name="connsiteX17" fmla="*/ 409651 w 534010"/>
              <a:gd name="connsiteY17" fmla="*/ 870509 h 2523744"/>
              <a:gd name="connsiteX18" fmla="*/ 424282 w 534010"/>
              <a:gd name="connsiteY18" fmla="*/ 885139 h 2523744"/>
              <a:gd name="connsiteX19" fmla="*/ 438912 w 534010"/>
              <a:gd name="connsiteY19" fmla="*/ 914400 h 2523744"/>
              <a:gd name="connsiteX20" fmla="*/ 446227 w 534010"/>
              <a:gd name="connsiteY20" fmla="*/ 972921 h 2523744"/>
              <a:gd name="connsiteX21" fmla="*/ 453542 w 534010"/>
              <a:gd name="connsiteY21" fmla="*/ 1016813 h 2523744"/>
              <a:gd name="connsiteX22" fmla="*/ 482803 w 534010"/>
              <a:gd name="connsiteY22" fmla="*/ 1104595 h 2523744"/>
              <a:gd name="connsiteX23" fmla="*/ 504749 w 534010"/>
              <a:gd name="connsiteY23" fmla="*/ 1133856 h 2523744"/>
              <a:gd name="connsiteX24" fmla="*/ 519379 w 534010"/>
              <a:gd name="connsiteY24" fmla="*/ 1258214 h 2523744"/>
              <a:gd name="connsiteX25" fmla="*/ 534010 w 534010"/>
              <a:gd name="connsiteY25" fmla="*/ 1287475 h 2523744"/>
              <a:gd name="connsiteX26" fmla="*/ 526694 w 534010"/>
              <a:gd name="connsiteY26" fmla="*/ 1426464 h 2523744"/>
              <a:gd name="connsiteX27" fmla="*/ 497434 w 534010"/>
              <a:gd name="connsiteY27" fmla="*/ 1506931 h 2523744"/>
              <a:gd name="connsiteX28" fmla="*/ 490118 w 534010"/>
              <a:gd name="connsiteY28" fmla="*/ 1528877 h 2523744"/>
              <a:gd name="connsiteX29" fmla="*/ 453542 w 534010"/>
              <a:gd name="connsiteY29" fmla="*/ 1594713 h 2523744"/>
              <a:gd name="connsiteX30" fmla="*/ 438912 w 534010"/>
              <a:gd name="connsiteY30" fmla="*/ 1623974 h 2523744"/>
              <a:gd name="connsiteX31" fmla="*/ 431597 w 534010"/>
              <a:gd name="connsiteY31" fmla="*/ 1653235 h 2523744"/>
              <a:gd name="connsiteX32" fmla="*/ 416966 w 534010"/>
              <a:gd name="connsiteY32" fmla="*/ 1667865 h 2523744"/>
              <a:gd name="connsiteX33" fmla="*/ 395021 w 534010"/>
              <a:gd name="connsiteY33" fmla="*/ 1719072 h 2523744"/>
              <a:gd name="connsiteX34" fmla="*/ 365760 w 534010"/>
              <a:gd name="connsiteY34" fmla="*/ 1762963 h 2523744"/>
              <a:gd name="connsiteX35" fmla="*/ 351130 w 534010"/>
              <a:gd name="connsiteY35" fmla="*/ 1784909 h 2523744"/>
              <a:gd name="connsiteX36" fmla="*/ 343814 w 534010"/>
              <a:gd name="connsiteY36" fmla="*/ 1806854 h 2523744"/>
              <a:gd name="connsiteX37" fmla="*/ 321869 w 534010"/>
              <a:gd name="connsiteY37" fmla="*/ 1821485 h 2523744"/>
              <a:gd name="connsiteX38" fmla="*/ 307238 w 534010"/>
              <a:gd name="connsiteY38" fmla="*/ 1894637 h 2523744"/>
              <a:gd name="connsiteX39" fmla="*/ 292608 w 534010"/>
              <a:gd name="connsiteY39" fmla="*/ 1916582 h 2523744"/>
              <a:gd name="connsiteX40" fmla="*/ 285293 w 534010"/>
              <a:gd name="connsiteY40" fmla="*/ 1945843 h 2523744"/>
              <a:gd name="connsiteX41" fmla="*/ 277978 w 534010"/>
              <a:gd name="connsiteY41" fmla="*/ 1967789 h 2523744"/>
              <a:gd name="connsiteX42" fmla="*/ 263347 w 534010"/>
              <a:gd name="connsiteY42" fmla="*/ 2033625 h 2523744"/>
              <a:gd name="connsiteX43" fmla="*/ 248717 w 534010"/>
              <a:gd name="connsiteY43" fmla="*/ 2055571 h 2523744"/>
              <a:gd name="connsiteX44" fmla="*/ 234086 w 534010"/>
              <a:gd name="connsiteY44" fmla="*/ 2106777 h 2523744"/>
              <a:gd name="connsiteX45" fmla="*/ 212141 w 534010"/>
              <a:gd name="connsiteY45" fmla="*/ 2179929 h 2523744"/>
              <a:gd name="connsiteX46" fmla="*/ 197510 w 534010"/>
              <a:gd name="connsiteY46" fmla="*/ 2223821 h 2523744"/>
              <a:gd name="connsiteX47" fmla="*/ 182880 w 534010"/>
              <a:gd name="connsiteY47" fmla="*/ 2245766 h 2523744"/>
              <a:gd name="connsiteX48" fmla="*/ 175565 w 534010"/>
              <a:gd name="connsiteY48" fmla="*/ 2275027 h 2523744"/>
              <a:gd name="connsiteX49" fmla="*/ 146304 w 534010"/>
              <a:gd name="connsiteY49" fmla="*/ 2326233 h 2523744"/>
              <a:gd name="connsiteX50" fmla="*/ 131674 w 534010"/>
              <a:gd name="connsiteY50" fmla="*/ 2340864 h 2523744"/>
              <a:gd name="connsiteX51" fmla="*/ 102413 w 534010"/>
              <a:gd name="connsiteY51" fmla="*/ 2406701 h 2523744"/>
              <a:gd name="connsiteX52" fmla="*/ 87782 w 534010"/>
              <a:gd name="connsiteY52" fmla="*/ 2421331 h 2523744"/>
              <a:gd name="connsiteX53" fmla="*/ 65837 w 534010"/>
              <a:gd name="connsiteY53" fmla="*/ 2487168 h 2523744"/>
              <a:gd name="connsiteX54" fmla="*/ 58522 w 534010"/>
              <a:gd name="connsiteY54" fmla="*/ 2509113 h 2523744"/>
              <a:gd name="connsiteX55" fmla="*/ 43891 w 534010"/>
              <a:gd name="connsiteY55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4010" h="2523744">
                <a:moveTo>
                  <a:pt x="0" y="0"/>
                </a:moveTo>
                <a:cubicBezTo>
                  <a:pt x="39014" y="4877"/>
                  <a:pt x="79743" y="2197"/>
                  <a:pt x="117043" y="14630"/>
                </a:cubicBezTo>
                <a:cubicBezTo>
                  <a:pt x="172213" y="33020"/>
                  <a:pt x="160832" y="49662"/>
                  <a:pt x="190195" y="73152"/>
                </a:cubicBezTo>
                <a:cubicBezTo>
                  <a:pt x="197060" y="78644"/>
                  <a:pt x="204826" y="82905"/>
                  <a:pt x="212141" y="87782"/>
                </a:cubicBezTo>
                <a:cubicBezTo>
                  <a:pt x="217018" y="97536"/>
                  <a:pt x="222342" y="107078"/>
                  <a:pt x="226771" y="117043"/>
                </a:cubicBezTo>
                <a:cubicBezTo>
                  <a:pt x="249396" y="167949"/>
                  <a:pt x="234237" y="136951"/>
                  <a:pt x="248717" y="175565"/>
                </a:cubicBezTo>
                <a:cubicBezTo>
                  <a:pt x="253328" y="187860"/>
                  <a:pt x="258859" y="199800"/>
                  <a:pt x="263347" y="212141"/>
                </a:cubicBezTo>
                <a:cubicBezTo>
                  <a:pt x="268617" y="226634"/>
                  <a:pt x="277978" y="256032"/>
                  <a:pt x="277978" y="256032"/>
                </a:cubicBezTo>
                <a:cubicBezTo>
                  <a:pt x="287041" y="310413"/>
                  <a:pt x="287585" y="307770"/>
                  <a:pt x="292608" y="373075"/>
                </a:cubicBezTo>
                <a:cubicBezTo>
                  <a:pt x="295606" y="412050"/>
                  <a:pt x="293497" y="451559"/>
                  <a:pt x="299923" y="490118"/>
                </a:cubicBezTo>
                <a:cubicBezTo>
                  <a:pt x="303348" y="510668"/>
                  <a:pt x="315281" y="528875"/>
                  <a:pt x="321869" y="548640"/>
                </a:cubicBezTo>
                <a:cubicBezTo>
                  <a:pt x="325048" y="558178"/>
                  <a:pt x="326746" y="568147"/>
                  <a:pt x="329184" y="577901"/>
                </a:cubicBezTo>
                <a:cubicBezTo>
                  <a:pt x="331622" y="599846"/>
                  <a:pt x="332869" y="621957"/>
                  <a:pt x="336499" y="643737"/>
                </a:cubicBezTo>
                <a:cubicBezTo>
                  <a:pt x="337767" y="651343"/>
                  <a:pt x="341785" y="658244"/>
                  <a:pt x="343814" y="665683"/>
                </a:cubicBezTo>
                <a:cubicBezTo>
                  <a:pt x="349105" y="685082"/>
                  <a:pt x="353568" y="704698"/>
                  <a:pt x="358445" y="724205"/>
                </a:cubicBezTo>
                <a:cubicBezTo>
                  <a:pt x="360883" y="733958"/>
                  <a:pt x="359728" y="745422"/>
                  <a:pt x="365760" y="753465"/>
                </a:cubicBezTo>
                <a:lnTo>
                  <a:pt x="387706" y="782726"/>
                </a:lnTo>
                <a:cubicBezTo>
                  <a:pt x="390123" y="797231"/>
                  <a:pt x="398059" y="858918"/>
                  <a:pt x="409651" y="870509"/>
                </a:cubicBezTo>
                <a:lnTo>
                  <a:pt x="424282" y="885139"/>
                </a:lnTo>
                <a:cubicBezTo>
                  <a:pt x="429159" y="894893"/>
                  <a:pt x="436267" y="903821"/>
                  <a:pt x="438912" y="914400"/>
                </a:cubicBezTo>
                <a:cubicBezTo>
                  <a:pt x="443680" y="933472"/>
                  <a:pt x="443447" y="953460"/>
                  <a:pt x="446227" y="972921"/>
                </a:cubicBezTo>
                <a:cubicBezTo>
                  <a:pt x="448325" y="987604"/>
                  <a:pt x="450633" y="1002269"/>
                  <a:pt x="453542" y="1016813"/>
                </a:cubicBezTo>
                <a:cubicBezTo>
                  <a:pt x="459054" y="1044374"/>
                  <a:pt x="471538" y="1082065"/>
                  <a:pt x="482803" y="1104595"/>
                </a:cubicBezTo>
                <a:cubicBezTo>
                  <a:pt x="488255" y="1115500"/>
                  <a:pt x="497434" y="1124102"/>
                  <a:pt x="504749" y="1133856"/>
                </a:cubicBezTo>
                <a:cubicBezTo>
                  <a:pt x="527612" y="1202445"/>
                  <a:pt x="490541" y="1085189"/>
                  <a:pt x="519379" y="1258214"/>
                </a:cubicBezTo>
                <a:cubicBezTo>
                  <a:pt x="521172" y="1268971"/>
                  <a:pt x="529133" y="1277721"/>
                  <a:pt x="534010" y="1287475"/>
                </a:cubicBezTo>
                <a:cubicBezTo>
                  <a:pt x="531571" y="1333805"/>
                  <a:pt x="531817" y="1380354"/>
                  <a:pt x="526694" y="1426464"/>
                </a:cubicBezTo>
                <a:cubicBezTo>
                  <a:pt x="517693" y="1507471"/>
                  <a:pt x="519824" y="1462152"/>
                  <a:pt x="497434" y="1506931"/>
                </a:cubicBezTo>
                <a:cubicBezTo>
                  <a:pt x="493985" y="1513828"/>
                  <a:pt x="493250" y="1521831"/>
                  <a:pt x="490118" y="1528877"/>
                </a:cubicBezTo>
                <a:cubicBezTo>
                  <a:pt x="455119" y="1607625"/>
                  <a:pt x="482150" y="1544650"/>
                  <a:pt x="453542" y="1594713"/>
                </a:cubicBezTo>
                <a:cubicBezTo>
                  <a:pt x="448132" y="1604181"/>
                  <a:pt x="442741" y="1613763"/>
                  <a:pt x="438912" y="1623974"/>
                </a:cubicBezTo>
                <a:cubicBezTo>
                  <a:pt x="435382" y="1633388"/>
                  <a:pt x="436093" y="1644243"/>
                  <a:pt x="431597" y="1653235"/>
                </a:cubicBezTo>
                <a:cubicBezTo>
                  <a:pt x="428513" y="1659404"/>
                  <a:pt x="421843" y="1662988"/>
                  <a:pt x="416966" y="1667865"/>
                </a:cubicBezTo>
                <a:cubicBezTo>
                  <a:pt x="409399" y="1690567"/>
                  <a:pt x="408579" y="1696475"/>
                  <a:pt x="395021" y="1719072"/>
                </a:cubicBezTo>
                <a:cubicBezTo>
                  <a:pt x="385974" y="1734150"/>
                  <a:pt x="375514" y="1748333"/>
                  <a:pt x="365760" y="1762963"/>
                </a:cubicBezTo>
                <a:cubicBezTo>
                  <a:pt x="360883" y="1770278"/>
                  <a:pt x="353911" y="1776568"/>
                  <a:pt x="351130" y="1784909"/>
                </a:cubicBezTo>
                <a:cubicBezTo>
                  <a:pt x="348691" y="1792224"/>
                  <a:pt x="348631" y="1800833"/>
                  <a:pt x="343814" y="1806854"/>
                </a:cubicBezTo>
                <a:cubicBezTo>
                  <a:pt x="338322" y="1813719"/>
                  <a:pt x="329184" y="1816608"/>
                  <a:pt x="321869" y="1821485"/>
                </a:cubicBezTo>
                <a:cubicBezTo>
                  <a:pt x="319172" y="1840363"/>
                  <a:pt x="317454" y="1874206"/>
                  <a:pt x="307238" y="1894637"/>
                </a:cubicBezTo>
                <a:cubicBezTo>
                  <a:pt x="303306" y="1902500"/>
                  <a:pt x="297485" y="1909267"/>
                  <a:pt x="292608" y="1916582"/>
                </a:cubicBezTo>
                <a:cubicBezTo>
                  <a:pt x="290170" y="1926336"/>
                  <a:pt x="288055" y="1936176"/>
                  <a:pt x="285293" y="1945843"/>
                </a:cubicBezTo>
                <a:cubicBezTo>
                  <a:pt x="283175" y="1953257"/>
                  <a:pt x="279848" y="1960308"/>
                  <a:pt x="277978" y="1967789"/>
                </a:cubicBezTo>
                <a:cubicBezTo>
                  <a:pt x="275896" y="1976116"/>
                  <a:pt x="267851" y="2023116"/>
                  <a:pt x="263347" y="2033625"/>
                </a:cubicBezTo>
                <a:cubicBezTo>
                  <a:pt x="259884" y="2041706"/>
                  <a:pt x="253594" y="2048256"/>
                  <a:pt x="248717" y="2055571"/>
                </a:cubicBezTo>
                <a:cubicBezTo>
                  <a:pt x="225849" y="2147047"/>
                  <a:pt x="255076" y="2033316"/>
                  <a:pt x="234086" y="2106777"/>
                </a:cubicBezTo>
                <a:cubicBezTo>
                  <a:pt x="211962" y="2184205"/>
                  <a:pt x="246928" y="2075565"/>
                  <a:pt x="212141" y="2179929"/>
                </a:cubicBezTo>
                <a:cubicBezTo>
                  <a:pt x="212139" y="2179934"/>
                  <a:pt x="197513" y="2223817"/>
                  <a:pt x="197510" y="2223821"/>
                </a:cubicBezTo>
                <a:lnTo>
                  <a:pt x="182880" y="2245766"/>
                </a:lnTo>
                <a:cubicBezTo>
                  <a:pt x="180442" y="2255520"/>
                  <a:pt x="179095" y="2265613"/>
                  <a:pt x="175565" y="2275027"/>
                </a:cubicBezTo>
                <a:cubicBezTo>
                  <a:pt x="170265" y="2289161"/>
                  <a:pt x="156291" y="2313749"/>
                  <a:pt x="146304" y="2326233"/>
                </a:cubicBezTo>
                <a:cubicBezTo>
                  <a:pt x="141996" y="2331619"/>
                  <a:pt x="136551" y="2335987"/>
                  <a:pt x="131674" y="2340864"/>
                </a:cubicBezTo>
                <a:cubicBezTo>
                  <a:pt x="120075" y="2375661"/>
                  <a:pt x="122284" y="2381863"/>
                  <a:pt x="102413" y="2406701"/>
                </a:cubicBezTo>
                <a:cubicBezTo>
                  <a:pt x="98105" y="2412087"/>
                  <a:pt x="92659" y="2416454"/>
                  <a:pt x="87782" y="2421331"/>
                </a:cubicBezTo>
                <a:lnTo>
                  <a:pt x="65837" y="2487168"/>
                </a:lnTo>
                <a:cubicBezTo>
                  <a:pt x="63399" y="2494483"/>
                  <a:pt x="63974" y="2503661"/>
                  <a:pt x="58522" y="2509113"/>
                </a:cubicBezTo>
                <a:lnTo>
                  <a:pt x="43891" y="2523744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4" name="AutoShape 1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6A4FB5A-C6A3-4920-9F50-8329BBC0BEC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211711" y="5742647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3342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139E8-FB22-4666-829B-19ACFB82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Extended Dinning Problems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94339-4B99-4216-AA68-C27052C0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12. </a:t>
            </a:r>
            <a:r>
              <a:rPr lang="zh-CN" altLang="en-US" dirty="0"/>
              <a:t>同时申请多类资源</a:t>
            </a:r>
            <a:endParaRPr lang="en-US" altLang="zh-CN" dirty="0"/>
          </a:p>
          <a:p>
            <a:pPr lvl="1"/>
            <a:r>
              <a:rPr lang="en-US" altLang="zh-CN" dirty="0"/>
              <a:t>e.g. memory</a:t>
            </a:r>
            <a:r>
              <a:rPr lang="zh-CN" altLang="en-US" dirty="0"/>
              <a:t>、</a:t>
            </a:r>
            <a:r>
              <a:rPr lang="en-US" altLang="zh-CN" dirty="0"/>
              <a:t>I/O devices【</a:t>
            </a:r>
            <a:r>
              <a:rPr lang="zh-CN" altLang="en-US" dirty="0"/>
              <a:t>习题</a:t>
            </a:r>
            <a:r>
              <a:rPr lang="en-US" altLang="zh-CN" dirty="0"/>
              <a:t>】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13. </a:t>
            </a:r>
            <a:r>
              <a:rPr lang="zh-CN" altLang="en-US" dirty="0"/>
              <a:t>哲学家就餐问题第三种解法</a:t>
            </a:r>
            <a:endParaRPr lang="en-US" altLang="zh-CN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14. </a:t>
            </a:r>
            <a:r>
              <a:rPr lang="zh-CN" altLang="en-US" dirty="0"/>
              <a:t>反例</a:t>
            </a:r>
            <a:r>
              <a:rPr lang="en-US" altLang="zh-CN" dirty="0"/>
              <a:t>1</a:t>
            </a:r>
            <a:r>
              <a:rPr lang="zh-CN" altLang="en-US" dirty="0"/>
              <a:t>、反例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死锁，执行效率低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9499F-0535-4184-80BC-C80D3DD2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F798-B32A-45D1-9896-D49CA02FC32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3587E3-294F-4916-8AE6-42FAE6E1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3892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E03F6-BA1C-4346-97D7-C7C8D896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6.6.4 Sleeping Barber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AB6657-821E-49FC-AC00-4358EC0E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/>
              <a:t>Sleeping Barber Problem</a:t>
            </a:r>
          </a:p>
          <a:p>
            <a:pPr lvl="1"/>
            <a:r>
              <a:rPr lang="zh-CN" altLang="en-US" dirty="0"/>
              <a:t>进程间同步 </a:t>
            </a:r>
            <a:r>
              <a:rPr lang="en-US" altLang="zh-CN" dirty="0"/>
              <a:t>+ </a:t>
            </a:r>
            <a:r>
              <a:rPr lang="zh-CN" altLang="en-US" dirty="0"/>
              <a:t>利用“用户空间计数变量</a:t>
            </a:r>
            <a:r>
              <a:rPr lang="en-US" altLang="zh-CN" dirty="0"/>
              <a:t> + </a:t>
            </a:r>
            <a:r>
              <a:rPr lang="zh-CN" altLang="en-US" dirty="0"/>
              <a:t>内核空间互斥信号量”判断</a:t>
            </a:r>
            <a:r>
              <a:rPr lang="en-US" altLang="zh-CN" dirty="0"/>
              <a:t>buffer</a:t>
            </a:r>
            <a:r>
              <a:rPr lang="zh-CN" altLang="en-US" dirty="0"/>
              <a:t>容量、顾客数量</a:t>
            </a:r>
            <a:endParaRPr lang="en-US" altLang="zh-CN" dirty="0"/>
          </a:p>
          <a:p>
            <a:pPr lvl="1"/>
            <a:r>
              <a:rPr kumimoji="1" lang="en-US" altLang="zh-CN" sz="2400" dirty="0">
                <a:ea typeface="微软雅黑" panose="020B0503020204020204" pitchFamily="34" charset="-122"/>
              </a:rPr>
              <a:t>A barbershop consists of a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waiting room 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with </a:t>
            </a:r>
            <a:r>
              <a:rPr kumimoji="1"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N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chairs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 and a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barber room 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with one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barber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chair</a:t>
            </a:r>
          </a:p>
          <a:p>
            <a:pPr lvl="1"/>
            <a:r>
              <a:rPr kumimoji="1" lang="en-US" altLang="zh-CN" sz="2400" dirty="0">
                <a:ea typeface="微软雅黑" panose="020B0503020204020204" pitchFamily="34" charset="-122"/>
              </a:rPr>
              <a:t>If there are no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customers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 to be severed, the </a:t>
            </a:r>
            <a:r>
              <a:rPr kumimoji="1" lang="en-US" altLang="zh-CN" sz="2400" dirty="0">
                <a:solidFill>
                  <a:srgbClr val="2E4BFA"/>
                </a:solidFill>
                <a:ea typeface="微软雅黑" panose="020B0503020204020204" pitchFamily="34" charset="-122"/>
              </a:rPr>
              <a:t>barber</a:t>
            </a:r>
            <a:r>
              <a:rPr kumimoji="1" lang="en-US" altLang="zh-CN" sz="2400" dirty="0">
                <a:ea typeface="微软雅黑" panose="020B0503020204020204" pitchFamily="34" charset="-122"/>
              </a:rPr>
              <a:t> goes to sleep</a:t>
            </a:r>
          </a:p>
          <a:p>
            <a:pPr lvl="1"/>
            <a:r>
              <a:rPr kumimoji="1" lang="en-US" altLang="zh-CN" sz="2400" dirty="0">
                <a:ea typeface="微软雅黑" panose="020B0503020204020204" pitchFamily="34" charset="-122"/>
              </a:rPr>
              <a:t>If a customer enters to the barbershop, and all chairs are occupied, then the customer leaves the shop</a:t>
            </a:r>
          </a:p>
          <a:p>
            <a:pPr lvl="1"/>
            <a:r>
              <a:rPr kumimoji="1" lang="en-US" altLang="zh-CN" sz="2400" dirty="0">
                <a:ea typeface="微软雅黑" panose="020B0503020204020204" pitchFamily="34" charset="-122"/>
              </a:rPr>
              <a:t>If the barber is busy but the chairs are available, the customer sits in one of free chairs. If the barber is asleep, the customer wakes up the barber</a:t>
            </a:r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B4AAD-C4A9-49CD-A6C4-24F430C2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CEA6-EAF1-4BF4-ABB1-8827A66F76A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29F3E8-5BCA-4A34-B5EC-A9457387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5062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ACB21F-E24B-4AE0-948F-E2072AF4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65FAE2-5ACF-4C1C-B39F-6706A3D7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F4F8-838E-4652-926F-D3C56E98936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9BBA54-B551-4CFB-8609-9BB526E2A91C}"/>
              </a:ext>
            </a:extLst>
          </p:cNvPr>
          <p:cNvSpPr/>
          <p:nvPr/>
        </p:nvSpPr>
        <p:spPr>
          <a:xfrm>
            <a:off x="9277987" y="744392"/>
            <a:ext cx="2492941" cy="19154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0AAF6F8-1BB1-45CC-A858-2F0F971A6AF2}"/>
              </a:ext>
            </a:extLst>
          </p:cNvPr>
          <p:cNvSpPr txBox="1"/>
          <p:nvPr/>
        </p:nvSpPr>
        <p:spPr>
          <a:xfrm>
            <a:off x="9236390" y="2658208"/>
            <a:ext cx="241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one chair, one barber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pic>
        <p:nvPicPr>
          <p:cNvPr id="7" name="Picture 3" descr="C:\Users\Thinkpad\Desktop\16pic_779392_b.jpg">
            <a:extLst>
              <a:ext uri="{FF2B5EF4-FFF2-40B4-BE49-F238E27FC236}">
                <a16:creationId xmlns:a16="http://schemas.microsoft.com/office/drawing/2014/main" id="{3E5ADB6C-A387-47AB-98CD-8F341C0BA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119" y="851626"/>
            <a:ext cx="1905802" cy="17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hinkpad\Desktop\jbh2870.jpg">
            <a:extLst>
              <a:ext uri="{FF2B5EF4-FFF2-40B4-BE49-F238E27FC236}">
                <a16:creationId xmlns:a16="http://schemas.microsoft.com/office/drawing/2014/main" id="{62198BF9-FF41-4C83-86F2-40E9B635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89" y="1203688"/>
            <a:ext cx="1096008" cy="7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Thinkpad\Desktop\jbh2870.jpg">
            <a:extLst>
              <a:ext uri="{FF2B5EF4-FFF2-40B4-BE49-F238E27FC236}">
                <a16:creationId xmlns:a16="http://schemas.microsoft.com/office/drawing/2014/main" id="{CA17B099-E389-4ACE-B2A1-102899C3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54" y="1203688"/>
            <a:ext cx="1096008" cy="7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860A774-632F-4CBC-A0A0-A84EACA067F6}"/>
              </a:ext>
            </a:extLst>
          </p:cNvPr>
          <p:cNvGrpSpPr/>
          <p:nvPr/>
        </p:nvGrpSpPr>
        <p:grpSpPr>
          <a:xfrm>
            <a:off x="5330047" y="1096882"/>
            <a:ext cx="1096008" cy="887211"/>
            <a:chOff x="2883568" y="4269902"/>
            <a:chExt cx="1096008" cy="887211"/>
          </a:xfrm>
        </p:grpSpPr>
        <p:pic>
          <p:nvPicPr>
            <p:cNvPr id="11" name="Picture 4" descr="C:\Users\Thinkpad\Desktop\jbh2870.jpg">
              <a:extLst>
                <a:ext uri="{FF2B5EF4-FFF2-40B4-BE49-F238E27FC236}">
                  <a16:creationId xmlns:a16="http://schemas.microsoft.com/office/drawing/2014/main" id="{F2D7A8B4-2C21-4331-B18E-B105334E2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568" y="4426441"/>
              <a:ext cx="1096008" cy="73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1B9A1D4-8077-4CF4-8EEC-05C5884DA6B5}"/>
                </a:ext>
              </a:extLst>
            </p:cNvPr>
            <p:cNvSpPr/>
            <p:nvPr/>
          </p:nvSpPr>
          <p:spPr>
            <a:xfrm>
              <a:off x="3287328" y="4269902"/>
              <a:ext cx="250257" cy="2605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B55272D-AE95-4744-A8CD-22ECAF0B10F0}"/>
                </a:ext>
              </a:extLst>
            </p:cNvPr>
            <p:cNvCxnSpPr/>
            <p:nvPr/>
          </p:nvCxnSpPr>
          <p:spPr>
            <a:xfrm>
              <a:off x="3257209" y="4614219"/>
              <a:ext cx="31049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FB83198-7C94-48E2-92FB-EA750B9D96B6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3412457" y="4530448"/>
              <a:ext cx="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4" descr="C:\Users\Thinkpad\Desktop\jbh2870.jpg">
            <a:extLst>
              <a:ext uri="{FF2B5EF4-FFF2-40B4-BE49-F238E27FC236}">
                <a16:creationId xmlns:a16="http://schemas.microsoft.com/office/drawing/2014/main" id="{29D45DCD-A06B-4EF7-8701-0C5916E8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65" y="1253421"/>
            <a:ext cx="1096008" cy="7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240FC39-2E26-4BF3-8AE7-A8779B73BBA0}"/>
              </a:ext>
            </a:extLst>
          </p:cNvPr>
          <p:cNvGrpSpPr/>
          <p:nvPr/>
        </p:nvGrpSpPr>
        <p:grpSpPr>
          <a:xfrm>
            <a:off x="6510606" y="1096882"/>
            <a:ext cx="310497" cy="490541"/>
            <a:chOff x="1622021" y="3811952"/>
            <a:chExt cx="310497" cy="490541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A4EB0E-00AC-43F1-8488-3A01BAB277DE}"/>
                </a:ext>
              </a:extLst>
            </p:cNvPr>
            <p:cNvSpPr/>
            <p:nvPr/>
          </p:nvSpPr>
          <p:spPr>
            <a:xfrm>
              <a:off x="1652140" y="3811952"/>
              <a:ext cx="250257" cy="2605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4EC9E2B-3F57-4BAD-971C-0F3295EB9FCB}"/>
                </a:ext>
              </a:extLst>
            </p:cNvPr>
            <p:cNvCxnSpPr/>
            <p:nvPr/>
          </p:nvCxnSpPr>
          <p:spPr>
            <a:xfrm>
              <a:off x="1622021" y="4156269"/>
              <a:ext cx="31049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32E5A40-AAE1-410D-B2C7-A4BC604A244C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1777269" y="4072498"/>
              <a:ext cx="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6823CDB-116A-4DA7-9D49-4AFB3ACEDD68}"/>
              </a:ext>
            </a:extLst>
          </p:cNvPr>
          <p:cNvSpPr/>
          <p:nvPr/>
        </p:nvSpPr>
        <p:spPr>
          <a:xfrm>
            <a:off x="1542289" y="732383"/>
            <a:ext cx="5437555" cy="19154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 Light" panose="020B0502040204020203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489B6E-F9D7-4777-9C56-ECF97DE03F46}"/>
              </a:ext>
            </a:extLst>
          </p:cNvPr>
          <p:cNvGrpSpPr/>
          <p:nvPr/>
        </p:nvGrpSpPr>
        <p:grpSpPr>
          <a:xfrm>
            <a:off x="4577171" y="1096882"/>
            <a:ext cx="1096008" cy="887211"/>
            <a:chOff x="2883568" y="4269902"/>
            <a:chExt cx="1096008" cy="887211"/>
          </a:xfrm>
        </p:grpSpPr>
        <p:pic>
          <p:nvPicPr>
            <p:cNvPr id="22" name="Picture 4" descr="C:\Users\Thinkpad\Desktop\jbh2870.jpg">
              <a:extLst>
                <a:ext uri="{FF2B5EF4-FFF2-40B4-BE49-F238E27FC236}">
                  <a16:creationId xmlns:a16="http://schemas.microsoft.com/office/drawing/2014/main" id="{1040D1F7-010C-425E-B822-BB18A9F19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568" y="4426441"/>
              <a:ext cx="1096008" cy="73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A8F90C9-89A9-47BF-8A8B-D27256AEA622}"/>
                </a:ext>
              </a:extLst>
            </p:cNvPr>
            <p:cNvSpPr/>
            <p:nvPr/>
          </p:nvSpPr>
          <p:spPr>
            <a:xfrm>
              <a:off x="3287328" y="4269902"/>
              <a:ext cx="250257" cy="2605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ABE41D7-ACCD-4419-97D1-CC87A37B9937}"/>
                </a:ext>
              </a:extLst>
            </p:cNvPr>
            <p:cNvCxnSpPr/>
            <p:nvPr/>
          </p:nvCxnSpPr>
          <p:spPr>
            <a:xfrm>
              <a:off x="3257209" y="4614219"/>
              <a:ext cx="31049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F81495-37AD-4528-B604-D0B27CB54F31}"/>
                </a:ext>
              </a:extLst>
            </p:cNvPr>
            <p:cNvCxnSpPr>
              <a:stCxn id="23" idx="4"/>
            </p:cNvCxnSpPr>
            <p:nvPr/>
          </p:nvCxnSpPr>
          <p:spPr>
            <a:xfrm>
              <a:off x="3412457" y="4530448"/>
              <a:ext cx="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70D4621-38FF-4694-B502-F977AC3BEDCE}"/>
              </a:ext>
            </a:extLst>
          </p:cNvPr>
          <p:cNvGrpSpPr/>
          <p:nvPr/>
        </p:nvGrpSpPr>
        <p:grpSpPr>
          <a:xfrm>
            <a:off x="3698759" y="1096882"/>
            <a:ext cx="1096008" cy="887211"/>
            <a:chOff x="2883568" y="4269902"/>
            <a:chExt cx="1096008" cy="887211"/>
          </a:xfrm>
        </p:grpSpPr>
        <p:pic>
          <p:nvPicPr>
            <p:cNvPr id="27" name="Picture 4" descr="C:\Users\Thinkpad\Desktop\jbh2870.jpg">
              <a:extLst>
                <a:ext uri="{FF2B5EF4-FFF2-40B4-BE49-F238E27FC236}">
                  <a16:creationId xmlns:a16="http://schemas.microsoft.com/office/drawing/2014/main" id="{B03A2A13-DC72-482B-B92D-9CCC57582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568" y="4426441"/>
              <a:ext cx="1096008" cy="73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D6C1060-0E2D-41DD-AECA-D4BDD1CE464C}"/>
                </a:ext>
              </a:extLst>
            </p:cNvPr>
            <p:cNvSpPr/>
            <p:nvPr/>
          </p:nvSpPr>
          <p:spPr>
            <a:xfrm>
              <a:off x="3287328" y="4269902"/>
              <a:ext cx="250257" cy="2605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D511ED1-D8A3-474A-9383-BEF3E7983EE1}"/>
                </a:ext>
              </a:extLst>
            </p:cNvPr>
            <p:cNvCxnSpPr/>
            <p:nvPr/>
          </p:nvCxnSpPr>
          <p:spPr>
            <a:xfrm>
              <a:off x="3257209" y="4614219"/>
              <a:ext cx="31049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3268FBB-6670-40B8-9D6A-3CAA3DB7A9BF}"/>
                </a:ext>
              </a:extLst>
            </p:cNvPr>
            <p:cNvCxnSpPr>
              <a:stCxn id="28" idx="4"/>
            </p:cNvCxnSpPr>
            <p:nvPr/>
          </p:nvCxnSpPr>
          <p:spPr>
            <a:xfrm>
              <a:off x="3412457" y="4530448"/>
              <a:ext cx="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27">
            <a:extLst>
              <a:ext uri="{FF2B5EF4-FFF2-40B4-BE49-F238E27FC236}">
                <a16:creationId xmlns:a16="http://schemas.microsoft.com/office/drawing/2014/main" id="{983D2F05-FF95-4476-B451-190923AFAEDF}"/>
              </a:ext>
            </a:extLst>
          </p:cNvPr>
          <p:cNvSpPr txBox="1"/>
          <p:nvPr/>
        </p:nvSpPr>
        <p:spPr>
          <a:xfrm>
            <a:off x="3159610" y="128597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……….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F4DEE00B-C173-438B-82AD-07CCC7AAF1D0}"/>
              </a:ext>
            </a:extLst>
          </p:cNvPr>
          <p:cNvSpPr txBox="1"/>
          <p:nvPr/>
        </p:nvSpPr>
        <p:spPr>
          <a:xfrm>
            <a:off x="9557119" y="338006"/>
            <a:ext cx="150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Barber room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33" name="TextBox 48">
            <a:extLst>
              <a:ext uri="{FF2B5EF4-FFF2-40B4-BE49-F238E27FC236}">
                <a16:creationId xmlns:a16="http://schemas.microsoft.com/office/drawing/2014/main" id="{9A9D6521-54FD-4821-899A-25B6D19BE066}"/>
              </a:ext>
            </a:extLst>
          </p:cNvPr>
          <p:cNvSpPr txBox="1"/>
          <p:nvPr/>
        </p:nvSpPr>
        <p:spPr>
          <a:xfrm>
            <a:off x="3456039" y="332273"/>
            <a:ext cx="2566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Waiting room: 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N </a:t>
            </a:r>
            <a:r>
              <a:rPr lang="en-US" altLang="zh-CN" sz="2000" dirty="0">
                <a:ea typeface="微软雅黑 Light" panose="020B0502040204020203" pitchFamily="34" charset="-122"/>
              </a:rPr>
              <a:t>chairs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461A04C3-836A-4E47-980A-F68934E33EF7}"/>
                  </a:ext>
                </a:extLst>
              </p:cNvPr>
              <p:cNvSpPr txBox="1"/>
              <p:nvPr/>
            </p:nvSpPr>
            <p:spPr>
              <a:xfrm>
                <a:off x="1760871" y="2128538"/>
                <a:ext cx="35867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err="1">
                    <a:solidFill>
                      <a:srgbClr val="FF0000"/>
                    </a:solidFill>
                    <a:ea typeface="微软雅黑 Light" panose="020B0502040204020203" pitchFamily="34" charset="-122"/>
                  </a:rPr>
                  <a:t>waitingN</a:t>
                </a:r>
                <a:r>
                  <a:rPr lang="en-US" altLang="zh-CN" sz="2000" dirty="0">
                    <a:ea typeface="微软雅黑 Light" panose="020B0502040204020203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0" smtClean="0">
                        <a:latin typeface="Cambria Math" panose="02040503050406030204" pitchFamily="18" charset="0"/>
                        <a:ea typeface="Cambria Math"/>
                      </a:rPr>
                      <m:t>≤</m:t>
                    </m:r>
                  </m:oMath>
                </a14:m>
                <a:r>
                  <a:rPr lang="en-US" altLang="zh-CN" sz="2000" dirty="0">
                    <a:ea typeface="微软雅黑 Light" panose="020B0502040204020203" pitchFamily="34" charset="-122"/>
                  </a:rPr>
                  <a:t>N) waiting customers</a:t>
                </a:r>
                <a:endParaRPr lang="zh-CN" altLang="en-US" sz="2000" dirty="0"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461A04C3-836A-4E47-980A-F68934E3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71" y="2128538"/>
                <a:ext cx="3586751" cy="400110"/>
              </a:xfrm>
              <a:prstGeom prst="rect">
                <a:avLst/>
              </a:prstGeom>
              <a:blipFill>
                <a:blip r:embed="rId4"/>
                <a:stretch>
                  <a:fillRect l="-1871" t="-7576" r="-102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0E02A0D-AC0C-4FC0-A03F-8E11CE583299}"/>
              </a:ext>
            </a:extLst>
          </p:cNvPr>
          <p:cNvGrpSpPr/>
          <p:nvPr/>
        </p:nvGrpSpPr>
        <p:grpSpPr>
          <a:xfrm>
            <a:off x="245063" y="889928"/>
            <a:ext cx="310497" cy="673601"/>
            <a:chOff x="3241360" y="4853882"/>
            <a:chExt cx="310497" cy="67360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83BB02A-8CE0-4A98-978E-4EA4FA2A6D84}"/>
                </a:ext>
              </a:extLst>
            </p:cNvPr>
            <p:cNvSpPr/>
            <p:nvPr/>
          </p:nvSpPr>
          <p:spPr>
            <a:xfrm>
              <a:off x="3271479" y="4853882"/>
              <a:ext cx="250257" cy="2605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2158510-B0A5-4D91-BBF5-03AFE8F772BD}"/>
                </a:ext>
              </a:extLst>
            </p:cNvPr>
            <p:cNvCxnSpPr/>
            <p:nvPr/>
          </p:nvCxnSpPr>
          <p:spPr>
            <a:xfrm>
              <a:off x="3241360" y="5198199"/>
              <a:ext cx="31049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1656369-EA15-4CDC-85F2-8299B71FDA73}"/>
                </a:ext>
              </a:extLst>
            </p:cNvPr>
            <p:cNvCxnSpPr>
              <a:stCxn id="36" idx="4"/>
            </p:cNvCxnSpPr>
            <p:nvPr/>
          </p:nvCxnSpPr>
          <p:spPr>
            <a:xfrm>
              <a:off x="3396608" y="5114428"/>
              <a:ext cx="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DD0C979-E7BB-45CF-97B7-407B421419CC}"/>
                </a:ext>
              </a:extLst>
            </p:cNvPr>
            <p:cNvCxnSpPr/>
            <p:nvPr/>
          </p:nvCxnSpPr>
          <p:spPr>
            <a:xfrm flipH="1">
              <a:off x="3254686" y="5297488"/>
              <a:ext cx="14144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B8AD4BF-BAF2-4330-B601-73799D7D31D8}"/>
                </a:ext>
              </a:extLst>
            </p:cNvPr>
            <p:cNvCxnSpPr/>
            <p:nvPr/>
          </p:nvCxnSpPr>
          <p:spPr>
            <a:xfrm>
              <a:off x="3399457" y="5297488"/>
              <a:ext cx="152400" cy="2299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164C96D-505A-4797-97D3-DDB1825670AF}"/>
              </a:ext>
            </a:extLst>
          </p:cNvPr>
          <p:cNvCxnSpPr>
            <a:endCxn id="20" idx="1"/>
          </p:cNvCxnSpPr>
          <p:nvPr/>
        </p:nvCxnSpPr>
        <p:spPr>
          <a:xfrm>
            <a:off x="-34724" y="1690097"/>
            <a:ext cx="157701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 25604">
            <a:extLst>
              <a:ext uri="{FF2B5EF4-FFF2-40B4-BE49-F238E27FC236}">
                <a16:creationId xmlns:a16="http://schemas.microsoft.com/office/drawing/2014/main" id="{47529218-2B1C-4F5F-8D55-0EC2B45CE6BC}"/>
              </a:ext>
            </a:extLst>
          </p:cNvPr>
          <p:cNvSpPr/>
          <p:nvPr/>
        </p:nvSpPr>
        <p:spPr>
          <a:xfrm>
            <a:off x="275669" y="1751904"/>
            <a:ext cx="1102517" cy="847023"/>
          </a:xfrm>
          <a:custGeom>
            <a:avLst/>
            <a:gdLst>
              <a:gd name="connsiteX0" fmla="*/ 1068405 w 1213030"/>
              <a:gd name="connsiteY0" fmla="*/ 0 h 847023"/>
              <a:gd name="connsiteX1" fmla="*/ 1155032 w 1213030"/>
              <a:gd name="connsiteY1" fmla="*/ 9625 h 847023"/>
              <a:gd name="connsiteX2" fmla="*/ 1174282 w 1213030"/>
              <a:gd name="connsiteY2" fmla="*/ 67377 h 847023"/>
              <a:gd name="connsiteX3" fmla="*/ 1193533 w 1213030"/>
              <a:gd name="connsiteY3" fmla="*/ 125128 h 847023"/>
              <a:gd name="connsiteX4" fmla="*/ 1212783 w 1213030"/>
              <a:gd name="connsiteY4" fmla="*/ 192505 h 847023"/>
              <a:gd name="connsiteX5" fmla="*/ 1193533 w 1213030"/>
              <a:gd name="connsiteY5" fmla="*/ 413886 h 847023"/>
              <a:gd name="connsiteX6" fmla="*/ 1174282 w 1213030"/>
              <a:gd name="connsiteY6" fmla="*/ 452387 h 847023"/>
              <a:gd name="connsiteX7" fmla="*/ 1116531 w 1213030"/>
              <a:gd name="connsiteY7" fmla="*/ 490888 h 847023"/>
              <a:gd name="connsiteX8" fmla="*/ 1087655 w 1213030"/>
              <a:gd name="connsiteY8" fmla="*/ 510139 h 847023"/>
              <a:gd name="connsiteX9" fmla="*/ 1001028 w 1213030"/>
              <a:gd name="connsiteY9" fmla="*/ 577516 h 847023"/>
              <a:gd name="connsiteX10" fmla="*/ 962527 w 1213030"/>
              <a:gd name="connsiteY10" fmla="*/ 596766 h 847023"/>
              <a:gd name="connsiteX11" fmla="*/ 924026 w 1213030"/>
              <a:gd name="connsiteY11" fmla="*/ 625642 h 847023"/>
              <a:gd name="connsiteX12" fmla="*/ 895150 w 1213030"/>
              <a:gd name="connsiteY12" fmla="*/ 635267 h 847023"/>
              <a:gd name="connsiteX13" fmla="*/ 856649 w 1213030"/>
              <a:gd name="connsiteY13" fmla="*/ 654518 h 847023"/>
              <a:gd name="connsiteX14" fmla="*/ 827773 w 1213030"/>
              <a:gd name="connsiteY14" fmla="*/ 673768 h 847023"/>
              <a:gd name="connsiteX15" fmla="*/ 789272 w 1213030"/>
              <a:gd name="connsiteY15" fmla="*/ 683393 h 847023"/>
              <a:gd name="connsiteX16" fmla="*/ 760396 w 1213030"/>
              <a:gd name="connsiteY16" fmla="*/ 712269 h 847023"/>
              <a:gd name="connsiteX17" fmla="*/ 673769 w 1213030"/>
              <a:gd name="connsiteY17" fmla="*/ 731520 h 847023"/>
              <a:gd name="connsiteX18" fmla="*/ 616017 w 1213030"/>
              <a:gd name="connsiteY18" fmla="*/ 750770 h 847023"/>
              <a:gd name="connsiteX19" fmla="*/ 587141 w 1213030"/>
              <a:gd name="connsiteY19" fmla="*/ 770021 h 847023"/>
              <a:gd name="connsiteX20" fmla="*/ 423512 w 1213030"/>
              <a:gd name="connsiteY20" fmla="*/ 789271 h 847023"/>
              <a:gd name="connsiteX21" fmla="*/ 356135 w 1213030"/>
              <a:gd name="connsiteY21" fmla="*/ 808522 h 847023"/>
              <a:gd name="connsiteX22" fmla="*/ 211756 w 1213030"/>
              <a:gd name="connsiteY22" fmla="*/ 818147 h 847023"/>
              <a:gd name="connsiteX23" fmla="*/ 96253 w 1213030"/>
              <a:gd name="connsiteY23" fmla="*/ 837398 h 847023"/>
              <a:gd name="connsiteX24" fmla="*/ 0 w 1213030"/>
              <a:gd name="connsiteY24" fmla="*/ 847023 h 84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3030" h="847023">
                <a:moveTo>
                  <a:pt x="1068405" y="0"/>
                </a:moveTo>
                <a:cubicBezTo>
                  <a:pt x="1097281" y="3208"/>
                  <a:pt x="1130521" y="-5973"/>
                  <a:pt x="1155032" y="9625"/>
                </a:cubicBezTo>
                <a:cubicBezTo>
                  <a:pt x="1172151" y="20519"/>
                  <a:pt x="1167865" y="48126"/>
                  <a:pt x="1174282" y="67377"/>
                </a:cubicBezTo>
                <a:lnTo>
                  <a:pt x="1193533" y="125128"/>
                </a:lnTo>
                <a:cubicBezTo>
                  <a:pt x="1205619" y="173472"/>
                  <a:pt x="1198975" y="151079"/>
                  <a:pt x="1212783" y="192505"/>
                </a:cubicBezTo>
                <a:cubicBezTo>
                  <a:pt x="1209807" y="252023"/>
                  <a:pt x="1222344" y="346660"/>
                  <a:pt x="1193533" y="413886"/>
                </a:cubicBezTo>
                <a:cubicBezTo>
                  <a:pt x="1187881" y="427074"/>
                  <a:pt x="1184428" y="442241"/>
                  <a:pt x="1174282" y="452387"/>
                </a:cubicBezTo>
                <a:cubicBezTo>
                  <a:pt x="1157922" y="468747"/>
                  <a:pt x="1135781" y="478054"/>
                  <a:pt x="1116531" y="490888"/>
                </a:cubicBezTo>
                <a:cubicBezTo>
                  <a:pt x="1106906" y="497305"/>
                  <a:pt x="1095835" y="501959"/>
                  <a:pt x="1087655" y="510139"/>
                </a:cubicBezTo>
                <a:cubicBezTo>
                  <a:pt x="1055969" y="541824"/>
                  <a:pt x="1047073" y="554494"/>
                  <a:pt x="1001028" y="577516"/>
                </a:cubicBezTo>
                <a:cubicBezTo>
                  <a:pt x="988194" y="583933"/>
                  <a:pt x="974694" y="589161"/>
                  <a:pt x="962527" y="596766"/>
                </a:cubicBezTo>
                <a:cubicBezTo>
                  <a:pt x="948923" y="605268"/>
                  <a:pt x="937954" y="617683"/>
                  <a:pt x="924026" y="625642"/>
                </a:cubicBezTo>
                <a:cubicBezTo>
                  <a:pt x="915217" y="630676"/>
                  <a:pt x="904476" y="631270"/>
                  <a:pt x="895150" y="635267"/>
                </a:cubicBezTo>
                <a:cubicBezTo>
                  <a:pt x="881962" y="640919"/>
                  <a:pt x="869107" y="647399"/>
                  <a:pt x="856649" y="654518"/>
                </a:cubicBezTo>
                <a:cubicBezTo>
                  <a:pt x="846605" y="660257"/>
                  <a:pt x="838406" y="669211"/>
                  <a:pt x="827773" y="673768"/>
                </a:cubicBezTo>
                <a:cubicBezTo>
                  <a:pt x="815614" y="678979"/>
                  <a:pt x="802106" y="680185"/>
                  <a:pt x="789272" y="683393"/>
                </a:cubicBezTo>
                <a:cubicBezTo>
                  <a:pt x="779647" y="693018"/>
                  <a:pt x="771722" y="704718"/>
                  <a:pt x="760396" y="712269"/>
                </a:cubicBezTo>
                <a:cubicBezTo>
                  <a:pt x="743875" y="723283"/>
                  <a:pt x="682150" y="729425"/>
                  <a:pt x="673769" y="731520"/>
                </a:cubicBezTo>
                <a:cubicBezTo>
                  <a:pt x="654083" y="736442"/>
                  <a:pt x="616017" y="750770"/>
                  <a:pt x="616017" y="750770"/>
                </a:cubicBezTo>
                <a:cubicBezTo>
                  <a:pt x="606392" y="757187"/>
                  <a:pt x="598221" y="766697"/>
                  <a:pt x="587141" y="770021"/>
                </a:cubicBezTo>
                <a:cubicBezTo>
                  <a:pt x="565864" y="776404"/>
                  <a:pt x="431452" y="788477"/>
                  <a:pt x="423512" y="789271"/>
                </a:cubicBezTo>
                <a:cubicBezTo>
                  <a:pt x="405614" y="795237"/>
                  <a:pt x="373803" y="806662"/>
                  <a:pt x="356135" y="808522"/>
                </a:cubicBezTo>
                <a:cubicBezTo>
                  <a:pt x="308167" y="813571"/>
                  <a:pt x="259882" y="814939"/>
                  <a:pt x="211756" y="818147"/>
                </a:cubicBezTo>
                <a:cubicBezTo>
                  <a:pt x="173255" y="824564"/>
                  <a:pt x="135091" y="833514"/>
                  <a:pt x="96253" y="837398"/>
                </a:cubicBezTo>
                <a:lnTo>
                  <a:pt x="0" y="847023"/>
                </a:lnTo>
              </a:path>
            </a:pathLst>
          </a:custGeom>
          <a:noFill/>
          <a:ln w="28575">
            <a:solidFill>
              <a:schemeClr val="tx1"/>
            </a:solidFill>
            <a:prstDash val="dash"/>
            <a:headEnd type="none" w="lg" len="lg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43" name="TextBox 25605">
            <a:extLst>
              <a:ext uri="{FF2B5EF4-FFF2-40B4-BE49-F238E27FC236}">
                <a16:creationId xmlns:a16="http://schemas.microsoft.com/office/drawing/2014/main" id="{4FC394A8-6620-48C0-981B-2D3346DA45B5}"/>
              </a:ext>
            </a:extLst>
          </p:cNvPr>
          <p:cNvSpPr txBox="1"/>
          <p:nvPr/>
        </p:nvSpPr>
        <p:spPr>
          <a:xfrm>
            <a:off x="575357" y="824081"/>
            <a:ext cx="846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enter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/apply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1F8AED6-287C-4C43-95EB-C0F04BCAB03B}"/>
              </a:ext>
            </a:extLst>
          </p:cNvPr>
          <p:cNvSpPr/>
          <p:nvPr/>
        </p:nvSpPr>
        <p:spPr>
          <a:xfrm>
            <a:off x="275670" y="1943872"/>
            <a:ext cx="73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leave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484962E-B6D5-49ED-A9E7-7D76827CADB6}"/>
              </a:ext>
            </a:extLst>
          </p:cNvPr>
          <p:cNvCxnSpPr>
            <a:stCxn id="20" idx="3"/>
            <a:endCxn id="5" idx="1"/>
          </p:cNvCxnSpPr>
          <p:nvPr/>
        </p:nvCxnSpPr>
        <p:spPr>
          <a:xfrm>
            <a:off x="6979844" y="1690097"/>
            <a:ext cx="2298143" cy="120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80">
            <a:extLst>
              <a:ext uri="{FF2B5EF4-FFF2-40B4-BE49-F238E27FC236}">
                <a16:creationId xmlns:a16="http://schemas.microsoft.com/office/drawing/2014/main" id="{B51A12BD-C82D-44FA-A251-81A17D1AFF1B}"/>
              </a:ext>
            </a:extLst>
          </p:cNvPr>
          <p:cNvSpPr txBox="1"/>
          <p:nvPr/>
        </p:nvSpPr>
        <p:spPr>
          <a:xfrm>
            <a:off x="7715052" y="1312670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served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8C6663A-999D-40D6-8090-F2D097B38F3B}"/>
              </a:ext>
            </a:extLst>
          </p:cNvPr>
          <p:cNvSpPr/>
          <p:nvPr/>
        </p:nvSpPr>
        <p:spPr>
          <a:xfrm>
            <a:off x="10289769" y="3449357"/>
            <a:ext cx="1636546" cy="6256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busy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8CF38D7-73B4-4626-99BA-2C6BD475D34A}"/>
              </a:ext>
            </a:extLst>
          </p:cNvPr>
          <p:cNvSpPr/>
          <p:nvPr/>
        </p:nvSpPr>
        <p:spPr>
          <a:xfrm>
            <a:off x="10289769" y="5683565"/>
            <a:ext cx="1636547" cy="57514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ea typeface="微软雅黑 Light" panose="020B0502040204020203" pitchFamily="34" charset="-122"/>
              </a:rPr>
              <a:t>sleeping</a:t>
            </a:r>
            <a:endParaRPr lang="zh-CN" altLang="en-US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8E0725A-A268-41A3-97C8-248C532CFF5B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>
            <a:off x="10529436" y="3983376"/>
            <a:ext cx="0" cy="178441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B2C3BE4D-D287-42E9-AAD7-D9E06BDBB0C7}"/>
              </a:ext>
            </a:extLst>
          </p:cNvPr>
          <p:cNvSpPr/>
          <p:nvPr/>
        </p:nvSpPr>
        <p:spPr>
          <a:xfrm>
            <a:off x="4789839" y="4918054"/>
            <a:ext cx="1287497" cy="46692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enter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A4305C1-21A8-4902-A6B2-C795E99D27A7}"/>
              </a:ext>
            </a:extLst>
          </p:cNvPr>
          <p:cNvCxnSpPr>
            <a:cxnSpLocks/>
            <a:stCxn id="52" idx="0"/>
            <a:endCxn id="50" idx="4"/>
          </p:cNvCxnSpPr>
          <p:nvPr/>
        </p:nvCxnSpPr>
        <p:spPr>
          <a:xfrm flipV="1">
            <a:off x="4514369" y="5384980"/>
            <a:ext cx="919219" cy="42968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8A99F42D-8AEF-416B-BD0E-08A003585A76}"/>
              </a:ext>
            </a:extLst>
          </p:cNvPr>
          <p:cNvSpPr/>
          <p:nvPr/>
        </p:nvSpPr>
        <p:spPr>
          <a:xfrm>
            <a:off x="3870620" y="5814663"/>
            <a:ext cx="1287497" cy="46692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leave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A8605B8-6685-4887-90B2-3FB639BA6218}"/>
              </a:ext>
            </a:extLst>
          </p:cNvPr>
          <p:cNvSpPr/>
          <p:nvPr/>
        </p:nvSpPr>
        <p:spPr>
          <a:xfrm>
            <a:off x="6027631" y="5565940"/>
            <a:ext cx="1454219" cy="46692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waiting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868D9B4-3014-42FA-B35A-98E0574FAB33}"/>
              </a:ext>
            </a:extLst>
          </p:cNvPr>
          <p:cNvSpPr/>
          <p:nvPr/>
        </p:nvSpPr>
        <p:spPr>
          <a:xfrm>
            <a:off x="8035248" y="6221951"/>
            <a:ext cx="1393191" cy="40853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ea typeface="微软雅黑 Light" panose="020B0502040204020203" pitchFamily="34" charset="-122"/>
              </a:rPr>
              <a:t>served</a:t>
            </a:r>
            <a:endParaRPr lang="zh-CN" altLang="en-US" sz="20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1FBADD3-35F4-4FA6-B8F2-2A0FDB901F5A}"/>
              </a:ext>
            </a:extLst>
          </p:cNvPr>
          <p:cNvCxnSpPr>
            <a:cxnSpLocks/>
            <a:stCxn id="53" idx="0"/>
            <a:endCxn id="50" idx="4"/>
          </p:cNvCxnSpPr>
          <p:nvPr/>
        </p:nvCxnSpPr>
        <p:spPr>
          <a:xfrm flipH="1" flipV="1">
            <a:off x="5433588" y="5384980"/>
            <a:ext cx="1321153" cy="18096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69A0D71-6132-4EFD-9945-1C67705ECD18}"/>
              </a:ext>
            </a:extLst>
          </p:cNvPr>
          <p:cNvCxnSpPr>
            <a:cxnSpLocks/>
            <a:stCxn id="54" idx="0"/>
            <a:endCxn id="53" idx="5"/>
          </p:cNvCxnSpPr>
          <p:nvPr/>
        </p:nvCxnSpPr>
        <p:spPr>
          <a:xfrm flipH="1" flipV="1">
            <a:off x="7268885" y="5964487"/>
            <a:ext cx="1462959" cy="25746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5632">
            <a:extLst>
              <a:ext uri="{FF2B5EF4-FFF2-40B4-BE49-F238E27FC236}">
                <a16:creationId xmlns:a16="http://schemas.microsoft.com/office/drawing/2014/main" id="{77E9CA84-C0D9-4695-A8E6-9B933A60B4D8}"/>
              </a:ext>
            </a:extLst>
          </p:cNvPr>
          <p:cNvSpPr txBox="1"/>
          <p:nvPr/>
        </p:nvSpPr>
        <p:spPr>
          <a:xfrm>
            <a:off x="371362" y="3929243"/>
            <a:ext cx="2500417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要求：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waiting room</a:t>
            </a:r>
            <a:r>
              <a:rPr lang="zh-CN" altLang="en-US" sz="2000" dirty="0">
                <a:ea typeface="微软雅黑 Light" panose="020B0502040204020203" pitchFamily="34" charset="-122"/>
              </a:rPr>
              <a:t>容量为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N</a:t>
            </a:r>
            <a:r>
              <a:rPr lang="zh-CN" altLang="en-US" sz="2000" dirty="0">
                <a:ea typeface="微软雅黑 Light" panose="020B0502040204020203" pitchFamily="34" charset="-122"/>
              </a:rPr>
              <a:t>，当容量已满时（</a:t>
            </a:r>
            <a:r>
              <a:rPr lang="en-US" altLang="zh-CN" sz="2000" dirty="0">
                <a:ea typeface="微软雅黑 Light" panose="020B0502040204020203" pitchFamily="34" charset="-122"/>
              </a:rPr>
              <a:t>n</a:t>
            </a:r>
            <a:r>
              <a:rPr lang="zh-CN" altLang="en-US" sz="2000" dirty="0">
                <a:ea typeface="微软雅黑 Light" panose="020B0502040204020203" pitchFamily="34" charset="-122"/>
              </a:rPr>
              <a:t>个顾客等待），后续顾客离开，不能被阻塞，故引入计数变量</a:t>
            </a:r>
            <a:r>
              <a:rPr lang="en-US" altLang="zh-CN" sz="2000" dirty="0" err="1">
                <a:ea typeface="微软雅黑 Light" panose="020B0502040204020203" pitchFamily="34" charset="-122"/>
              </a:rPr>
              <a:t>waitingN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CC845E9-4735-4960-9FCE-EA510D41D78E}"/>
              </a:ext>
            </a:extLst>
          </p:cNvPr>
          <p:cNvCxnSpPr/>
          <p:nvPr/>
        </p:nvCxnSpPr>
        <p:spPr>
          <a:xfrm flipH="1">
            <a:off x="6979844" y="812349"/>
            <a:ext cx="229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5645">
            <a:extLst>
              <a:ext uri="{FF2B5EF4-FFF2-40B4-BE49-F238E27FC236}">
                <a16:creationId xmlns:a16="http://schemas.microsoft.com/office/drawing/2014/main" id="{4C62060C-EECA-4AFF-85AE-801A1D2AF1DF}"/>
              </a:ext>
            </a:extLst>
          </p:cNvPr>
          <p:cNvSpPr txBox="1"/>
          <p:nvPr/>
        </p:nvSpPr>
        <p:spPr>
          <a:xfrm>
            <a:off x="7279964" y="454749"/>
            <a:ext cx="161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wait(customer)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12D144D-46CC-447A-B007-C663D19D4778}"/>
              </a:ext>
            </a:extLst>
          </p:cNvPr>
          <p:cNvCxnSpPr/>
          <p:nvPr/>
        </p:nvCxnSpPr>
        <p:spPr>
          <a:xfrm>
            <a:off x="6985679" y="972285"/>
            <a:ext cx="2298143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8">
            <a:extLst>
              <a:ext uri="{FF2B5EF4-FFF2-40B4-BE49-F238E27FC236}">
                <a16:creationId xmlns:a16="http://schemas.microsoft.com/office/drawing/2014/main" id="{882561EB-71D2-4CD1-922E-502EE883CC73}"/>
              </a:ext>
            </a:extLst>
          </p:cNvPr>
          <p:cNvSpPr txBox="1"/>
          <p:nvPr/>
        </p:nvSpPr>
        <p:spPr>
          <a:xfrm>
            <a:off x="7249031" y="98809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signal(customer)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0BF6492-DA17-4BB7-8D53-5C191A56609C}"/>
              </a:ext>
            </a:extLst>
          </p:cNvPr>
          <p:cNvCxnSpPr/>
          <p:nvPr/>
        </p:nvCxnSpPr>
        <p:spPr>
          <a:xfrm>
            <a:off x="6979842" y="2189398"/>
            <a:ext cx="2298143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30">
            <a:extLst>
              <a:ext uri="{FF2B5EF4-FFF2-40B4-BE49-F238E27FC236}">
                <a16:creationId xmlns:a16="http://schemas.microsoft.com/office/drawing/2014/main" id="{AA4EB20C-E942-49F4-924B-8601DCFA71FE}"/>
              </a:ext>
            </a:extLst>
          </p:cNvPr>
          <p:cNvSpPr txBox="1"/>
          <p:nvPr/>
        </p:nvSpPr>
        <p:spPr>
          <a:xfrm>
            <a:off x="7507431" y="1799427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wait(barber)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C1E329F-CC84-40F1-8B52-585D85899FE9}"/>
              </a:ext>
            </a:extLst>
          </p:cNvPr>
          <p:cNvCxnSpPr/>
          <p:nvPr/>
        </p:nvCxnSpPr>
        <p:spPr>
          <a:xfrm flipH="1">
            <a:off x="6979844" y="2357232"/>
            <a:ext cx="229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32">
            <a:extLst>
              <a:ext uri="{FF2B5EF4-FFF2-40B4-BE49-F238E27FC236}">
                <a16:creationId xmlns:a16="http://schemas.microsoft.com/office/drawing/2014/main" id="{93683BB6-82FE-4C57-ADA4-7102D97AADFC}"/>
              </a:ext>
            </a:extLst>
          </p:cNvPr>
          <p:cNvSpPr txBox="1"/>
          <p:nvPr/>
        </p:nvSpPr>
        <p:spPr>
          <a:xfrm>
            <a:off x="7390094" y="234398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a typeface="微软雅黑 Light" panose="020B0502040204020203" pitchFamily="34" charset="-122"/>
              </a:rPr>
              <a:t>signal(barber)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  <p:sp>
        <p:nvSpPr>
          <p:cNvPr id="66" name="TextBox 133">
            <a:extLst>
              <a:ext uri="{FF2B5EF4-FFF2-40B4-BE49-F238E27FC236}">
                <a16:creationId xmlns:a16="http://schemas.microsoft.com/office/drawing/2014/main" id="{D174654E-9A2A-4278-962F-F7E101465F13}"/>
              </a:ext>
            </a:extLst>
          </p:cNvPr>
          <p:cNvSpPr txBox="1"/>
          <p:nvPr/>
        </p:nvSpPr>
        <p:spPr>
          <a:xfrm>
            <a:off x="3151469" y="2835589"/>
            <a:ext cx="3176123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 </a:t>
            </a:r>
            <a:r>
              <a:rPr lang="zh-CN" altLang="en-US" sz="2000" dirty="0">
                <a:ea typeface="微软雅黑 Light" panose="020B0502040204020203" pitchFamily="34" charset="-122"/>
              </a:rPr>
              <a:t>信号量</a:t>
            </a:r>
            <a:r>
              <a:rPr lang="en-US" altLang="zh-CN" sz="2000" dirty="0">
                <a:ea typeface="微软雅黑 Light" panose="020B0502040204020203" pitchFamily="34" charset="-122"/>
              </a:rPr>
              <a:t>customer:  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customer-barber</a:t>
            </a:r>
            <a:r>
              <a:rPr lang="zh-CN" altLang="en-US" sz="2000" dirty="0">
                <a:ea typeface="微软雅黑 Light" panose="020B0502040204020203" pitchFamily="34" charset="-122"/>
              </a:rPr>
              <a:t>间通知是否有顾客，唤醒</a:t>
            </a:r>
            <a:r>
              <a:rPr lang="en-US" altLang="zh-CN" sz="2000" dirty="0">
                <a:ea typeface="微软雅黑 Light" panose="020B0502040204020203" pitchFamily="34" charset="-122"/>
              </a:rPr>
              <a:t>barber</a:t>
            </a:r>
            <a:r>
              <a:rPr lang="zh-CN" altLang="en-US" sz="2000" dirty="0">
                <a:ea typeface="微软雅黑 Light" panose="020B0502040204020203" pitchFamily="34" charset="-122"/>
              </a:rPr>
              <a:t>为顾客理发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barber: wait(customer)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customer: signal(customer)</a:t>
            </a:r>
          </a:p>
        </p:txBody>
      </p:sp>
      <p:sp>
        <p:nvSpPr>
          <p:cNvPr id="67" name="TextBox 134">
            <a:extLst>
              <a:ext uri="{FF2B5EF4-FFF2-40B4-BE49-F238E27FC236}">
                <a16:creationId xmlns:a16="http://schemas.microsoft.com/office/drawing/2014/main" id="{BCE1DC98-BEF4-41DD-B038-09F4C4DA0827}"/>
              </a:ext>
            </a:extLst>
          </p:cNvPr>
          <p:cNvSpPr txBox="1"/>
          <p:nvPr/>
        </p:nvSpPr>
        <p:spPr>
          <a:xfrm>
            <a:off x="6481815" y="3143365"/>
            <a:ext cx="2859715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信号量</a:t>
            </a:r>
            <a:r>
              <a:rPr lang="en-US" altLang="zh-CN" sz="2000" dirty="0">
                <a:ea typeface="微软雅黑 Light" panose="020B0502040204020203" pitchFamily="34" charset="-122"/>
              </a:rPr>
              <a:t>barber: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barber</a:t>
            </a:r>
            <a:r>
              <a:rPr lang="zh-CN" altLang="en-US" sz="2000" dirty="0">
                <a:ea typeface="微软雅黑 Light" panose="020B0502040204020203" pitchFamily="34" charset="-122"/>
              </a:rPr>
              <a:t>是否空闲、可以为顾客理发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barber: signal(barber)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customer:  wait(barber)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68" name="TextBox 17">
            <a:extLst>
              <a:ext uri="{FF2B5EF4-FFF2-40B4-BE49-F238E27FC236}">
                <a16:creationId xmlns:a16="http://schemas.microsoft.com/office/drawing/2014/main" id="{B5A756D3-C656-4B1F-8452-56F60D840E9C}"/>
              </a:ext>
            </a:extLst>
          </p:cNvPr>
          <p:cNvSpPr txBox="1"/>
          <p:nvPr/>
        </p:nvSpPr>
        <p:spPr>
          <a:xfrm>
            <a:off x="399829" y="2892074"/>
            <a:ext cx="247195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000" dirty="0" err="1">
                <a:ea typeface="微软雅黑 Light" panose="020B0502040204020203" pitchFamily="34" charset="-122"/>
              </a:rPr>
              <a:t>waitingN</a:t>
            </a:r>
            <a:r>
              <a:rPr lang="en-US" altLang="zh-CN" sz="2000" dirty="0">
                <a:ea typeface="微软雅黑 Light" panose="020B0502040204020203" pitchFamily="34" charset="-122"/>
              </a:rPr>
              <a:t>&lt;CHAIRS?</a:t>
            </a:r>
          </a:p>
          <a:p>
            <a:r>
              <a:rPr lang="zh-CN" altLang="en-US" sz="2000" dirty="0">
                <a:ea typeface="微软雅黑 Light" panose="020B0502040204020203" pitchFamily="34" charset="-122"/>
              </a:rPr>
              <a:t>决定是否进入或离开</a:t>
            </a: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3A44BC02-63BB-4F79-82A8-3CEDAD6F6172}"/>
              </a:ext>
            </a:extLst>
          </p:cNvPr>
          <p:cNvSpPr txBox="1"/>
          <p:nvPr/>
        </p:nvSpPr>
        <p:spPr>
          <a:xfrm>
            <a:off x="7540287" y="5717997"/>
            <a:ext cx="1227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wait(barber)</a:t>
            </a:r>
            <a:endParaRPr lang="zh-CN" altLang="en-US" sz="1600" dirty="0">
              <a:ea typeface="微软雅黑 Light" panose="020B0502040204020203" pitchFamily="34" charset="-122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6C86D44-6C8D-49CC-8F2B-33164421C53F}"/>
              </a:ext>
            </a:extLst>
          </p:cNvPr>
          <p:cNvCxnSpPr>
            <a:stCxn id="47" idx="5"/>
            <a:endCxn id="48" idx="7"/>
          </p:cNvCxnSpPr>
          <p:nvPr/>
        </p:nvCxnSpPr>
        <p:spPr>
          <a:xfrm>
            <a:off x="11686648" y="3983376"/>
            <a:ext cx="1" cy="17844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84">
            <a:extLst>
              <a:ext uri="{FF2B5EF4-FFF2-40B4-BE49-F238E27FC236}">
                <a16:creationId xmlns:a16="http://schemas.microsoft.com/office/drawing/2014/main" id="{D7BA71EF-DCE4-4A95-8E31-7B8CCA628B3F}"/>
              </a:ext>
            </a:extLst>
          </p:cNvPr>
          <p:cNvSpPr txBox="1"/>
          <p:nvPr/>
        </p:nvSpPr>
        <p:spPr>
          <a:xfrm>
            <a:off x="9638552" y="4623061"/>
            <a:ext cx="145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ea typeface="微软雅黑 Light" panose="020B0502040204020203" pitchFamily="34" charset="-122"/>
              </a:rPr>
              <a:t>wait(customer)</a:t>
            </a:r>
            <a:endParaRPr lang="zh-CN" altLang="en-US" sz="16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67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AE84E-1652-4124-A56B-FABE1378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Why synchronization needed: Race Condition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801BF-52E9-4FA1-8501-7DC7A70EB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sz="2400" dirty="0"/>
              <a:t>ace condition(</a:t>
            </a:r>
            <a:r>
              <a:rPr lang="zh-CN" altLang="en-US" sz="2400" dirty="0"/>
              <a:t>竞争条件)</a:t>
            </a:r>
          </a:p>
          <a:p>
            <a:pPr lvl="1"/>
            <a:r>
              <a:rPr lang="en-US" altLang="zh-CN" dirty="0"/>
              <a:t>the situation where several processes access and manipulate shared data concurrently</a:t>
            </a:r>
          </a:p>
          <a:p>
            <a:pPr lvl="1"/>
            <a:r>
              <a:rPr lang="en-US" altLang="zh-CN" dirty="0"/>
              <a:t>the final value of the shared data depends upon which process finishes </a:t>
            </a:r>
            <a:r>
              <a:rPr lang="en-US" altLang="zh-CN" dirty="0">
                <a:solidFill>
                  <a:srgbClr val="FF0000"/>
                </a:solidFill>
              </a:rPr>
              <a:t>last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Po prevent race conditions, concurrent processes must be synchronized, i.e. access shared resources in </a:t>
            </a:r>
            <a:r>
              <a:rPr lang="en-US" altLang="zh-CN" dirty="0">
                <a:solidFill>
                  <a:srgbClr val="FF0000"/>
                </a:solidFill>
              </a:rPr>
              <a:t>mutual exclusory methods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A428F-F9D3-4559-9600-0E582D23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9C13-D420-42D0-A6C9-D08AE5E66C2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E4A3D4-01A9-4C76-B316-3F9F46DA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318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2870E-17EA-4148-9751-B934D148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Sleeping Barber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A7DB2-A8B8-4583-958E-3A896514B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lvl="1" fontAlgn="base">
              <a:lnSpc>
                <a:spcPct val="120000"/>
              </a:lnSpc>
              <a:spcBef>
                <a:spcPts val="560"/>
              </a:spcBef>
              <a:spcAft>
                <a:spcPct val="0"/>
              </a:spcAft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tabLst>
                <a:tab pos="2232025" algn="l"/>
                <a:tab pos="2513013" algn="l"/>
                <a:tab pos="2857500" algn="l"/>
              </a:tabLst>
              <a:defRPr/>
            </a:pPr>
            <a:r>
              <a:rPr lang="en-US" altLang="zh-CN" dirty="0"/>
              <a:t>Problem description in P233 in the textbook</a:t>
            </a:r>
          </a:p>
          <a:p>
            <a:pPr lvl="1" fontAlgn="base">
              <a:spcAft>
                <a:spcPct val="0"/>
              </a:spcAft>
            </a:pPr>
            <a:r>
              <a:rPr kumimoji="1" lang="en-US" altLang="zh-CN" dirty="0">
                <a:ea typeface="微软雅黑" panose="020B0503020204020204" pitchFamily="34" charset="-122"/>
              </a:rPr>
              <a:t>barbershop: waiting room, barber room</a:t>
            </a:r>
          </a:p>
          <a:p>
            <a:pPr lvl="1" fontAlgn="base">
              <a:spcAft>
                <a:spcPct val="0"/>
              </a:spcAft>
            </a:pPr>
            <a:r>
              <a:rPr kumimoji="1" lang="en-US" altLang="zh-CN" dirty="0">
                <a:ea typeface="微软雅黑" panose="020B0503020204020204" pitchFamily="34" charset="-122"/>
              </a:rPr>
              <a:t>n chairs in waiting room, one barber chair in barber room</a:t>
            </a:r>
          </a:p>
          <a:p>
            <a:pPr lvl="1" fontAlgn="base">
              <a:spcAft>
                <a:spcPct val="0"/>
              </a:spcAft>
            </a:pPr>
            <a:r>
              <a:rPr kumimoji="1" lang="en-US" altLang="zh-CN" dirty="0">
                <a:ea typeface="微软雅黑" panose="020B0503020204020204" pitchFamily="34" charset="-122"/>
              </a:rPr>
              <a:t>customers:  enter—wait or leave—severed</a:t>
            </a:r>
          </a:p>
          <a:p>
            <a:pPr lvl="1" fontAlgn="base">
              <a:spcAft>
                <a:spcPct val="0"/>
              </a:spcAft>
            </a:pPr>
            <a:r>
              <a:rPr kumimoji="1" lang="en-US" altLang="zh-CN" dirty="0">
                <a:ea typeface="微软雅黑" panose="020B0503020204020204" pitchFamily="34" charset="-122"/>
              </a:rPr>
              <a:t>barber:  sleep—be waken up—be busy/working</a:t>
            </a:r>
          </a:p>
          <a:p>
            <a:pPr marL="357505" lvl="1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05E45-0513-414A-A0A6-E263D83A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156C2-B74E-46AF-A67D-89A47255AC7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5D121B-351E-4CCF-AC28-087BFFFF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110</a:t>
            </a:fld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ED9E533-2A7A-49F9-89D4-7878BE4DB03A}"/>
              </a:ext>
            </a:extLst>
          </p:cNvPr>
          <p:cNvSpPr/>
          <p:nvPr/>
        </p:nvSpPr>
        <p:spPr>
          <a:xfrm>
            <a:off x="2934182" y="3524491"/>
            <a:ext cx="5393802" cy="2644815"/>
          </a:xfrm>
          <a:prstGeom prst="roundRect">
            <a:avLst>
              <a:gd name="adj" fmla="val 71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特点：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1.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资源竞争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顾客竞争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chairs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顾客竞争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barbers       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同步</a:t>
            </a:r>
            <a:endParaRPr lang="en-US" altLang="zh-CN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 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顾客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-barber</a:t>
            </a:r>
            <a:endParaRPr lang="zh-CN" altLang="en-US" sz="2400" dirty="0">
              <a:solidFill>
                <a:schemeClr val="tx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2093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0D425E-D777-4779-BDE3-29C86C5F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4848A1-55F2-4D0C-BCB1-0D2133CD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A647-6886-4275-8E66-6D7CFBF854E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A035EF5-53BA-4503-AAA3-EEA5FDE86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74" y="489055"/>
            <a:ext cx="11834414" cy="608536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Semaphore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customer</a:t>
            </a:r>
            <a:r>
              <a:rPr lang="en-US" altLang="zh-CN" dirty="0">
                <a:latin typeface="+mn-lt"/>
              </a:rPr>
              <a:t>                </a:t>
            </a:r>
          </a:p>
          <a:p>
            <a:pPr lvl="1"/>
            <a:r>
              <a:rPr lang="en-US" altLang="zh-CN" dirty="0">
                <a:latin typeface="+mn-lt"/>
              </a:rPr>
              <a:t>the number of waiting customers</a:t>
            </a:r>
          </a:p>
          <a:p>
            <a:pPr lvl="1"/>
            <a:endParaRPr lang="en-US" altLang="zh-CN" dirty="0">
              <a:latin typeface="+mn-lt"/>
            </a:endParaRP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binary semaphore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barber</a:t>
            </a:r>
            <a:r>
              <a:rPr lang="en-US" altLang="zh-CN" dirty="0">
                <a:latin typeface="+mn-lt"/>
              </a:rPr>
              <a:t>   </a:t>
            </a:r>
          </a:p>
          <a:p>
            <a:pPr lvl="1"/>
            <a:r>
              <a:rPr lang="en-US" altLang="zh-CN" dirty="0">
                <a:latin typeface="+mn-lt"/>
              </a:rPr>
              <a:t>barber-customer</a:t>
            </a:r>
            <a:r>
              <a:rPr lang="zh-CN" altLang="en-US" dirty="0">
                <a:latin typeface="+mn-lt"/>
              </a:rPr>
              <a:t>间的同步</a:t>
            </a:r>
            <a:r>
              <a:rPr lang="en-US" altLang="zh-CN" dirty="0">
                <a:latin typeface="+mn-lt"/>
              </a:rPr>
              <a:t>/</a:t>
            </a:r>
            <a:r>
              <a:rPr lang="zh-CN" altLang="en-US" dirty="0">
                <a:latin typeface="+mn-lt"/>
              </a:rPr>
              <a:t>唤醒信号量</a:t>
            </a:r>
            <a:endParaRPr lang="en-US" altLang="zh-CN" dirty="0">
              <a:latin typeface="+mn-lt"/>
            </a:endParaRPr>
          </a:p>
          <a:p>
            <a:pPr marL="269875" lvl="1" fontAlgn="base">
              <a:lnSpc>
                <a:spcPct val="120000"/>
              </a:lnSpc>
              <a:spcBef>
                <a:spcPts val="560"/>
              </a:spcBef>
              <a:spcAft>
                <a:spcPct val="0"/>
              </a:spcAft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int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waitingN</a:t>
            </a:r>
            <a:r>
              <a:rPr lang="en-US" altLang="zh-CN" dirty="0">
                <a:latin typeface="+mn-lt"/>
              </a:rPr>
              <a:t>       </a:t>
            </a:r>
          </a:p>
          <a:p>
            <a:pPr lvl="1" fontAlgn="base">
              <a:spcAft>
                <a:spcPct val="0"/>
              </a:spcAft>
            </a:pPr>
            <a:r>
              <a:rPr lang="en-US" altLang="zh-CN" dirty="0">
                <a:latin typeface="+mn-lt"/>
              </a:rPr>
              <a:t>the number of waiting customers, a copy of semaphore customers</a:t>
            </a:r>
          </a:p>
          <a:p>
            <a:pPr marL="269875" lvl="1" fontAlgn="base">
              <a:lnSpc>
                <a:spcPct val="120000"/>
              </a:lnSpc>
              <a:spcBef>
                <a:spcPts val="560"/>
              </a:spcBef>
              <a:spcAft>
                <a:spcPct val="0"/>
              </a:spcAft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binary semaphore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mutex</a:t>
            </a:r>
            <a:r>
              <a:rPr lang="en-US" altLang="zh-CN" dirty="0">
                <a:latin typeface="+mn-lt"/>
              </a:rPr>
              <a:t> </a:t>
            </a:r>
          </a:p>
          <a:p>
            <a:pPr lvl="1" fontAlgn="base">
              <a:spcAft>
                <a:spcPct val="0"/>
              </a:spcAft>
            </a:pPr>
            <a:r>
              <a:rPr lang="en-US" altLang="zh-CN" dirty="0">
                <a:latin typeface="+mn-lt"/>
              </a:rPr>
              <a:t>for mutual exclusion on  the variable </a:t>
            </a:r>
            <a:r>
              <a:rPr lang="en-US" altLang="zh-CN" dirty="0" err="1">
                <a:latin typeface="+mn-lt"/>
              </a:rPr>
              <a:t>waitingN</a:t>
            </a:r>
            <a:endParaRPr lang="en-US" altLang="zh-CN" dirty="0">
              <a:latin typeface="+mn-lt"/>
            </a:endParaRPr>
          </a:p>
          <a:p>
            <a:pPr marL="269875" lvl="1" fontAlgn="base">
              <a:lnSpc>
                <a:spcPct val="120000"/>
              </a:lnSpc>
              <a:spcBef>
                <a:spcPts val="560"/>
              </a:spcBef>
              <a:spcAft>
                <a:spcPct val="0"/>
              </a:spcAft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+mn-lt"/>
              </a:rPr>
              <a:t>Initially</a:t>
            </a:r>
          </a:p>
          <a:p>
            <a:pPr lvl="1" fontAlgn="base">
              <a:lnSpc>
                <a:spcPct val="120000"/>
              </a:lnSpc>
              <a:spcAft>
                <a:spcPct val="0"/>
              </a:spcAft>
            </a:pPr>
            <a:r>
              <a:rPr lang="en-US" altLang="zh-CN" dirty="0">
                <a:latin typeface="+mn-lt"/>
              </a:rPr>
              <a:t>customers=0, barber=0, mutex=1</a:t>
            </a:r>
          </a:p>
          <a:p>
            <a:pPr lvl="1" fontAlgn="base">
              <a:lnSpc>
                <a:spcPct val="120000"/>
              </a:lnSpc>
              <a:spcAft>
                <a:spcPct val="0"/>
              </a:spcAft>
            </a:pPr>
            <a:r>
              <a:rPr lang="en-US" altLang="zh-CN" dirty="0" err="1">
                <a:latin typeface="+mn-lt"/>
              </a:rPr>
              <a:t>waitingN</a:t>
            </a:r>
            <a:r>
              <a:rPr lang="en-US" altLang="zh-CN" dirty="0">
                <a:latin typeface="+mn-lt"/>
              </a:rPr>
              <a:t>=0, CHAIRS=N /*</a:t>
            </a:r>
            <a:r>
              <a:rPr lang="zh-CN" altLang="en-US" dirty="0">
                <a:latin typeface="+mn-lt"/>
              </a:rPr>
              <a:t>椅子数目</a:t>
            </a:r>
            <a:endParaRPr lang="en-US" altLang="zh-CN" dirty="0">
              <a:latin typeface="+mn-lt"/>
            </a:endParaRPr>
          </a:p>
          <a:p>
            <a:pPr marL="269875" lvl="1" fontAlgn="base">
              <a:lnSpc>
                <a:spcPct val="120000"/>
              </a:lnSpc>
              <a:spcBef>
                <a:spcPts val="560"/>
              </a:spcBef>
              <a:spcAft>
                <a:spcPct val="0"/>
              </a:spcAft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>
              <a:latin typeface="+mn-lt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B175F78-D934-4F64-BA27-762092DFF9FE}"/>
              </a:ext>
            </a:extLst>
          </p:cNvPr>
          <p:cNvSpPr txBox="1"/>
          <p:nvPr/>
        </p:nvSpPr>
        <p:spPr>
          <a:xfrm>
            <a:off x="5187703" y="605784"/>
            <a:ext cx="6768847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customer-barber</a:t>
            </a:r>
            <a:r>
              <a:rPr lang="zh-CN" altLang="en-US" sz="2000" dirty="0">
                <a:ea typeface="微软雅黑 Light" panose="020B0502040204020203" pitchFamily="34" charset="-122"/>
              </a:rPr>
              <a:t>间通知是否有顾客，唤醒</a:t>
            </a:r>
            <a:r>
              <a:rPr lang="en-US" altLang="zh-CN" sz="2000" dirty="0">
                <a:ea typeface="微软雅黑 Light" panose="020B0502040204020203" pitchFamily="34" charset="-122"/>
              </a:rPr>
              <a:t>barber</a:t>
            </a:r>
            <a:r>
              <a:rPr lang="zh-CN" altLang="en-US" sz="2000" dirty="0">
                <a:ea typeface="微软雅黑 Light" panose="020B0502040204020203" pitchFamily="34" charset="-122"/>
              </a:rPr>
              <a:t>为顾客理发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barber: wait(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customer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  <a:endParaRPr lang="zh-CN" altLang="en-US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customer: signal(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customer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BB0F75C-1C6F-4022-9396-CD1253A3D481}"/>
              </a:ext>
            </a:extLst>
          </p:cNvPr>
          <p:cNvSpPr txBox="1"/>
          <p:nvPr/>
        </p:nvSpPr>
        <p:spPr>
          <a:xfrm>
            <a:off x="5892760" y="1804080"/>
            <a:ext cx="4059105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雅黑 Light" panose="020B0502040204020203" pitchFamily="34" charset="-122"/>
              </a:rPr>
              <a:t>barber</a:t>
            </a:r>
            <a:r>
              <a:rPr lang="zh-CN" altLang="en-US" sz="2000" dirty="0">
                <a:ea typeface="微软雅黑 Light" panose="020B0502040204020203" pitchFamily="34" charset="-122"/>
              </a:rPr>
              <a:t>是否可以为顾客理发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barber: signal(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barber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customer:  wait(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barber</a:t>
            </a:r>
            <a:r>
              <a:rPr lang="en-US" altLang="zh-CN" sz="2000" dirty="0">
                <a:ea typeface="微软雅黑 Light" panose="020B0502040204020203" pitchFamily="34" charset="-122"/>
              </a:rPr>
              <a:t>)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C8F3584-3A4A-40BD-B463-83576BFBB246}"/>
              </a:ext>
            </a:extLst>
          </p:cNvPr>
          <p:cNvSpPr txBox="1"/>
          <p:nvPr/>
        </p:nvSpPr>
        <p:spPr>
          <a:xfrm>
            <a:off x="6753729" y="3847489"/>
            <a:ext cx="4907667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en-US" altLang="zh-CN" dirty="0">
                <a:ea typeface="微软雅黑 Light" panose="020B0502040204020203" pitchFamily="34" charset="-122"/>
              </a:rPr>
              <a:t>customer</a:t>
            </a:r>
            <a:r>
              <a:rPr lang="zh-CN" altLang="en-US" dirty="0">
                <a:ea typeface="微软雅黑 Light" panose="020B0502040204020203" pitchFamily="34" charset="-122"/>
              </a:rPr>
              <a:t>表示顾客总数，但无法与椅子总数</a:t>
            </a:r>
            <a:r>
              <a:rPr lang="en-US" altLang="zh-CN" dirty="0">
                <a:ea typeface="微软雅黑 Light" panose="020B0502040204020203" pitchFamily="34" charset="-122"/>
              </a:rPr>
              <a:t>N</a:t>
            </a:r>
            <a:r>
              <a:rPr lang="zh-CN" altLang="en-US" dirty="0">
                <a:ea typeface="微软雅黑 Light" panose="020B0502040204020203" pitchFamily="34" charset="-122"/>
              </a:rPr>
              <a:t>进行比较，引入</a:t>
            </a:r>
            <a:r>
              <a:rPr lang="en-US" altLang="zh-CN" dirty="0">
                <a:ea typeface="微软雅黑 Light" panose="020B0502040204020203" pitchFamily="34" charset="-122"/>
              </a:rPr>
              <a:t>: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1) </a:t>
            </a:r>
            <a:r>
              <a:rPr lang="en-US" altLang="zh-CN" dirty="0" err="1">
                <a:ea typeface="微软雅黑 Light" panose="020B0502040204020203" pitchFamily="34" charset="-122"/>
              </a:rPr>
              <a:t>waitingN</a:t>
            </a:r>
            <a:r>
              <a:rPr lang="zh-CN" altLang="en-US" dirty="0">
                <a:ea typeface="微软雅黑 Light" panose="020B0502040204020203" pitchFamily="34" charset="-122"/>
              </a:rPr>
              <a:t>作为</a:t>
            </a:r>
            <a:r>
              <a:rPr lang="en-US" altLang="zh-CN" dirty="0">
                <a:ea typeface="微软雅黑 Light" panose="020B0502040204020203" pitchFamily="34" charset="-122"/>
              </a:rPr>
              <a:t>customer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copy, </a:t>
            </a:r>
          </a:p>
          <a:p>
            <a:r>
              <a:rPr lang="en-US" altLang="zh-CN" dirty="0">
                <a:ea typeface="微软雅黑 Light" panose="020B0502040204020203" pitchFamily="34" charset="-122"/>
              </a:rPr>
              <a:t>2) mutex</a:t>
            </a:r>
            <a:r>
              <a:rPr lang="zh-CN" altLang="en-US" dirty="0">
                <a:ea typeface="微软雅黑 Light" panose="020B0502040204020203" pitchFamily="34" charset="-122"/>
              </a:rPr>
              <a:t>控制互斥访问</a:t>
            </a:r>
            <a:r>
              <a:rPr lang="en-US" altLang="zh-CN" dirty="0" err="1">
                <a:ea typeface="微软雅黑 Light" panose="020B0502040204020203" pitchFamily="34" charset="-122"/>
              </a:rPr>
              <a:t>waitingN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8793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27988-29B2-4D0D-BD3E-B64B3D5E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Barber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D4787-652C-4A46-A9D6-F2B1E7A5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5813231"/>
          </a:xfrm>
        </p:spPr>
        <p:txBody>
          <a:bodyPr/>
          <a:lstStyle/>
          <a:p>
            <a:r>
              <a:rPr lang="en-US" altLang="zh-CN" dirty="0"/>
              <a:t>Void Barber(void) {</a:t>
            </a:r>
          </a:p>
          <a:p>
            <a:pPr marL="0" indent="0">
              <a:buNone/>
            </a:pPr>
            <a:r>
              <a:rPr lang="en-US" altLang="zh-CN" dirty="0"/>
              <a:t>    while (true)  {</a:t>
            </a:r>
          </a:p>
          <a:p>
            <a:pPr marL="0" indent="0">
              <a:buNone/>
            </a:pPr>
            <a:r>
              <a:rPr lang="en-US" altLang="zh-CN" dirty="0"/>
              <a:t>             wait(customers);     /*</a:t>
            </a:r>
            <a:r>
              <a:rPr lang="zh-CN" altLang="en-US" dirty="0"/>
              <a:t>如果无等待顾客，则睡觉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wait(mutex);            /*</a:t>
            </a:r>
            <a:r>
              <a:rPr lang="zh-CN" altLang="en-US" dirty="0"/>
              <a:t>服务顾客，将等待顾客数减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en-US" altLang="zh-CN" dirty="0" err="1"/>
              <a:t>waitingN</a:t>
            </a:r>
            <a:r>
              <a:rPr lang="en-US" altLang="zh-CN" dirty="0"/>
              <a:t>:=waitingN-1;</a:t>
            </a:r>
          </a:p>
          <a:p>
            <a:pPr marL="0" indent="0">
              <a:buNone/>
            </a:pPr>
            <a:r>
              <a:rPr lang="en-US" altLang="zh-CN" dirty="0"/>
              <a:t>             signal(mutex); </a:t>
            </a:r>
          </a:p>
          <a:p>
            <a:pPr marL="0" indent="0">
              <a:buNone/>
            </a:pPr>
            <a:r>
              <a:rPr lang="en-US" altLang="zh-CN" dirty="0"/>
              <a:t>              signal(barber);        /*</a:t>
            </a:r>
            <a:r>
              <a:rPr lang="zh-CN" altLang="en-US" dirty="0"/>
              <a:t>理发师召唤</a:t>
            </a:r>
            <a:r>
              <a:rPr lang="en-US" altLang="zh-CN" dirty="0"/>
              <a:t>1</a:t>
            </a:r>
            <a:r>
              <a:rPr lang="zh-CN" altLang="en-US" dirty="0"/>
              <a:t>个等待顾客，开始理发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cut-hair()     }</a:t>
            </a:r>
          </a:p>
          <a:p>
            <a:pPr marL="0" indent="0">
              <a:buNone/>
            </a:pPr>
            <a:r>
              <a:rPr lang="en-US" altLang="zh-CN" dirty="0"/>
              <a:t>         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1BAB20-50DA-4C1A-AB88-00CF8EE8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8050-A01A-4225-8608-85E9EB3783E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BFE828-2759-46E9-BE31-85BB14A1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112</a:t>
            </a:fld>
            <a:endParaRPr lang="zh-CN" altLang="en-US" dirty="0"/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E807713F-1BDA-4FFC-BAEC-003C69652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800" y="5361800"/>
            <a:ext cx="6570367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barber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工作前提：有等待顾客，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wait(customers)</a:t>
            </a:r>
          </a:p>
        </p:txBody>
      </p:sp>
    </p:spTree>
    <p:extLst>
      <p:ext uri="{BB962C8B-B14F-4D97-AF65-F5344CB8AC3E}">
        <p14:creationId xmlns:p14="http://schemas.microsoft.com/office/powerpoint/2010/main" val="2559518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83E47-E21C-4A65-BED4-4E63F74C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Customer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042C4-E4DD-4FA2-8D9D-4E70E336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10850-56E0-4902-BAE3-E7686100B74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4D3850-0B8B-49CD-9C0E-611223DD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113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EA9D623-D70D-4583-95E7-D1E76EF95880}"/>
              </a:ext>
            </a:extLst>
          </p:cNvPr>
          <p:cNvSpPr txBox="1">
            <a:spLocks noChangeArrowheads="1"/>
          </p:cNvSpPr>
          <p:nvPr/>
        </p:nvSpPr>
        <p:spPr>
          <a:xfrm>
            <a:off x="608975" y="706730"/>
            <a:ext cx="11460656" cy="6322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algn="l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  <a:cs typeface="Arial" panose="020B0604020202020204" pitchFamily="34" charset="0"/>
              </a:rPr>
              <a:t>Void Customers(void) </a:t>
            </a:r>
            <a:r>
              <a:rPr lang="en-US" altLang="zh-CN" sz="2400" dirty="0">
                <a:ea typeface="微软雅黑 Light" panose="020B0502040204020203" pitchFamily="34" charset="-122"/>
              </a:rPr>
              <a:t>{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wait(mutex)</a:t>
            </a:r>
            <a:r>
              <a:rPr lang="en-US" altLang="zh-CN" sz="2400" dirty="0">
                <a:solidFill>
                  <a:schemeClr val="folHlink"/>
                </a:solidFill>
                <a:ea typeface="微软雅黑 Light" panose="020B0502040204020203" pitchFamily="34" charset="-122"/>
              </a:rPr>
              <a:t>;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if  (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waitingN</a:t>
            </a:r>
            <a:r>
              <a:rPr lang="en-US" altLang="zh-CN" sz="2400" dirty="0">
                <a:ea typeface="微软雅黑 Light" panose="020B0502040204020203" pitchFamily="34" charset="-122"/>
              </a:rPr>
              <a:t> &lt; CHAIRS) {     /*</a:t>
            </a:r>
            <a:r>
              <a:rPr lang="zh-CN" altLang="en-US" sz="2400" dirty="0">
                <a:ea typeface="微软雅黑 Light" panose="020B0502040204020203" pitchFamily="34" charset="-122"/>
              </a:rPr>
              <a:t>判断是否有空椅子，等待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   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waitingN</a:t>
            </a:r>
            <a:r>
              <a:rPr lang="en-US" altLang="zh-CN" sz="2400" dirty="0">
                <a:ea typeface="微软雅黑 Light" panose="020B0502040204020203" pitchFamily="34" charset="-122"/>
              </a:rPr>
              <a:t>:= waitingN+1; 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  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signal(customers)</a:t>
            </a:r>
            <a:r>
              <a:rPr lang="en-US" altLang="zh-CN" sz="2400" b="1" i="1" dirty="0">
                <a:solidFill>
                  <a:schemeClr val="hlink"/>
                </a:solidFill>
                <a:ea typeface="微软雅黑 Light" panose="020B0502040204020203" pitchFamily="34" charset="-122"/>
              </a:rPr>
              <a:t>;</a:t>
            </a:r>
            <a:r>
              <a:rPr lang="en-US" altLang="zh-CN" sz="2400" dirty="0">
                <a:ea typeface="微软雅黑 Light" panose="020B0502040204020203" pitchFamily="34" charset="-122"/>
              </a:rPr>
              <a:t>     /*</a:t>
            </a:r>
            <a:r>
              <a:rPr lang="zh-CN" altLang="en-US" sz="2400" dirty="0">
                <a:ea typeface="微软雅黑 Light" panose="020B0502040204020203" pitchFamily="34" charset="-122"/>
              </a:rPr>
              <a:t>通知理发师，有等待顾客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                 signal(</a:t>
            </a:r>
            <a:r>
              <a:rPr lang="en-US" altLang="zh-CN" sz="24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mutex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);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  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wait(barber);              </a:t>
            </a:r>
            <a:r>
              <a:rPr lang="en-US" altLang="zh-CN" sz="2400" dirty="0">
                <a:ea typeface="微软雅黑 Light" panose="020B0502040204020203" pitchFamily="34" charset="-122"/>
              </a:rPr>
              <a:t>/*</a:t>
            </a:r>
            <a:r>
              <a:rPr lang="zh-CN" altLang="en-US" sz="2400" dirty="0">
                <a:ea typeface="微软雅黑 Light" panose="020B0502040204020203" pitchFamily="34" charset="-122"/>
              </a:rPr>
              <a:t>请求理发师为自己服务*</a:t>
            </a:r>
            <a:r>
              <a:rPr lang="en-US" altLang="zh-CN" sz="2400" dirty="0">
                <a:ea typeface="微软雅黑 Light" panose="020B0502040204020203" pitchFamily="34" charset="-122"/>
              </a:rPr>
              <a:t>/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   get-hair()    </a:t>
            </a:r>
          </a:p>
          <a:p>
            <a:pPr marL="292100" indent="-292100">
              <a:lnSpc>
                <a:spcPct val="85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}  </a:t>
            </a:r>
          </a:p>
          <a:p>
            <a:pPr marL="292100" indent="-292100">
              <a:lnSpc>
                <a:spcPct val="85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else  /*</a:t>
            </a:r>
            <a:r>
              <a:rPr lang="zh-CN" altLang="en-US" sz="2400" dirty="0">
                <a:ea typeface="微软雅黑 Light" panose="020B0502040204020203" pitchFamily="34" charset="-122"/>
              </a:rPr>
              <a:t>如果客满无空椅子，离开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{ 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signal(</a:t>
            </a:r>
            <a:r>
              <a:rPr lang="en-US" altLang="zh-CN" sz="24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mutex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)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        }       </a:t>
            </a:r>
          </a:p>
          <a:p>
            <a:pPr marL="292100" indent="-292100">
              <a:lnSpc>
                <a:spcPct val="85000"/>
              </a:lnSpc>
              <a:buFont typeface="Wingdings" pitchFamily="2" charset="2"/>
              <a:buNone/>
            </a:pPr>
            <a:r>
              <a:rPr lang="en-US" altLang="zh-CN" sz="2400" dirty="0">
                <a:ea typeface="微软雅黑 Light" panose="020B0502040204020203" pitchFamily="34" charset="-122"/>
              </a:rPr>
              <a:t>       }    </a:t>
            </a:r>
            <a:endParaRPr lang="zh-CN" altLang="en-US" sz="2400" dirty="0">
              <a:solidFill>
                <a:schemeClr val="hlink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3D78DA26-5448-440A-9DDD-3C571723C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945" y="4204374"/>
            <a:ext cx="6035985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457200" indent="-4572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+mn-lt"/>
                <a:ea typeface="微软雅黑 Light" panose="020B0502040204020203" pitchFamily="34" charset="-122"/>
              </a:rPr>
              <a:t>顾客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被服务前提：</a:t>
            </a:r>
          </a:p>
          <a:p>
            <a:pPr marL="0" indent="0"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1. 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有空椅子，可以等待，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waitingN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&lt;CHAIRS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；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  <a:p>
            <a:pPr marL="0" indent="0"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2. </a:t>
            </a:r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被理发师召唤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wait(barber)</a:t>
            </a:r>
          </a:p>
        </p:txBody>
      </p:sp>
    </p:spTree>
    <p:extLst>
      <p:ext uri="{BB962C8B-B14F-4D97-AF65-F5344CB8AC3E}">
        <p14:creationId xmlns:p14="http://schemas.microsoft.com/office/powerpoint/2010/main" val="35412282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ACDE8-F20E-4C2E-9156-CAAA2C63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6.7 Monitors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DE4A4-61DB-4CEE-8156-11F5BCC45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17060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/>
              <a:t>Monitor(</a:t>
            </a:r>
            <a:r>
              <a:rPr lang="zh-CN" altLang="en-US" sz="2400" dirty="0"/>
              <a:t>管程</a:t>
            </a:r>
            <a:r>
              <a:rPr lang="en-US" altLang="zh-CN" sz="2400" dirty="0"/>
              <a:t>)</a:t>
            </a:r>
          </a:p>
          <a:p>
            <a:pPr lvl="1" eaLnBrk="1" hangingPunct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2E4BFA"/>
                </a:solidFill>
              </a:rPr>
              <a:t>a type of high-level synchronization construct </a:t>
            </a:r>
            <a:r>
              <a:rPr lang="en-US" altLang="zh-CN" sz="2400" dirty="0"/>
              <a:t>(i.e. not in kernel space) that allows the safe sharing of an abstract data type among concurrent processes</a:t>
            </a:r>
          </a:p>
          <a:p>
            <a:pPr lvl="1" eaLnBrk="1" hangingPunct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/>
              <a:t>provided by programming environments  ( such as </a:t>
            </a:r>
            <a:r>
              <a:rPr lang="en-US" altLang="zh-CN" dirty="0"/>
              <a:t>Concurrent C, Java, C#)</a:t>
            </a:r>
          </a:p>
          <a:p>
            <a:pPr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/>
              <a:t>Why the monitor needed ?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/>
              <a:t>process synchronization on the basis of semaphores is somewhat difficult for the application programmers</a:t>
            </a:r>
          </a:p>
          <a:p>
            <a:pPr lvl="1" eaLnBrk="1" hangingPunct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sz="2400" dirty="0">
                <a:solidFill>
                  <a:srgbClr val="2E4BFA"/>
                </a:solidFill>
              </a:rPr>
              <a:t>disorders</a:t>
            </a:r>
            <a:r>
              <a:rPr lang="en-US" altLang="zh-CN" sz="2400" dirty="0"/>
              <a:t> of the </a:t>
            </a:r>
            <a:r>
              <a:rPr lang="en-US" altLang="zh-CN" sz="2400" i="1" dirty="0">
                <a:solidFill>
                  <a:srgbClr val="FF0000"/>
                </a:solidFill>
              </a:rPr>
              <a:t>wait</a:t>
            </a:r>
            <a:r>
              <a:rPr lang="en-US" altLang="zh-CN" sz="2400" dirty="0"/>
              <a:t> and </a:t>
            </a:r>
            <a:r>
              <a:rPr lang="en-US" altLang="zh-CN" sz="2400" i="1" dirty="0">
                <a:solidFill>
                  <a:srgbClr val="FF0000"/>
                </a:solidFill>
              </a:rPr>
              <a:t>signal</a:t>
            </a:r>
            <a:r>
              <a:rPr lang="en-US" altLang="zh-CN" sz="2400" i="1" dirty="0"/>
              <a:t> </a:t>
            </a:r>
            <a:r>
              <a:rPr lang="en-US" altLang="zh-CN" sz="2400" dirty="0"/>
              <a:t>operations in application programs may result in </a:t>
            </a:r>
            <a:r>
              <a:rPr lang="en-US" altLang="zh-CN" sz="2400" b="1" dirty="0"/>
              <a:t>deadlock</a:t>
            </a:r>
          </a:p>
          <a:p>
            <a:pPr lvl="1">
              <a:lnSpc>
                <a:spcPct val="9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to avoid this demerit, the critical sections in programs are controlled by a centralized controller, i.e. the monitor, provided by programming languages or middleware</a:t>
            </a:r>
            <a:endParaRPr lang="en-US" altLang="zh-CN" sz="2400" b="1" i="1" dirty="0"/>
          </a:p>
          <a:p>
            <a:pPr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2400" b="1" dirty="0">
                <a:latin typeface="Times New Roman" pitchFamily="18" charset="0"/>
              </a:rPr>
              <a:t>管程</a:t>
            </a:r>
            <a:r>
              <a:rPr lang="zh-CN" altLang="en-US" sz="2400" dirty="0">
                <a:latin typeface="Times New Roman" pitchFamily="18" charset="0"/>
              </a:rPr>
              <a:t>”定义</a:t>
            </a:r>
            <a:endParaRPr lang="en-US" altLang="zh-CN" sz="2400" dirty="0">
              <a:latin typeface="Times New Roman" pitchFamily="18" charset="0"/>
            </a:endParaRPr>
          </a:p>
          <a:p>
            <a:pPr lvl="1"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1800" dirty="0">
                <a:latin typeface="Times New Roman" pitchFamily="18" charset="0"/>
              </a:rPr>
              <a:t>由程序设计语言</a:t>
            </a:r>
            <a:r>
              <a:rPr lang="en-US" altLang="zh-CN" sz="1800" dirty="0">
                <a:latin typeface="Times New Roman" pitchFamily="18" charset="0"/>
              </a:rPr>
              <a:t>/</a:t>
            </a:r>
            <a:r>
              <a:rPr lang="zh-CN" altLang="en-US" sz="1800" dirty="0">
                <a:latin typeface="Times New Roman" pitchFamily="18" charset="0"/>
              </a:rPr>
              <a:t>环境（</a:t>
            </a:r>
            <a:r>
              <a:rPr lang="en-US" altLang="zh-CN" sz="1800" dirty="0">
                <a:latin typeface="Times New Roman" pitchFamily="18" charset="0"/>
              </a:rPr>
              <a:t>e.g. Java, Concurrent C</a:t>
            </a:r>
            <a:r>
              <a:rPr lang="zh-CN" altLang="en-US" sz="1800" dirty="0">
                <a:latin typeface="Times New Roman" pitchFamily="18" charset="0"/>
              </a:rPr>
              <a:t>）提供的一种进程同步互斥机制</a:t>
            </a:r>
          </a:p>
          <a:p>
            <a:pPr lvl="1"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1800" dirty="0">
                <a:latin typeface="Times New Roman" pitchFamily="18" charset="0"/>
              </a:rPr>
              <a:t>将分散在应用进程中互斥访问临界</a:t>
            </a:r>
            <a:r>
              <a:rPr lang="en-US" altLang="zh-CN" sz="1800" dirty="0">
                <a:latin typeface="Times New Roman" pitchFamily="18" charset="0"/>
              </a:rPr>
              <a:t>/</a:t>
            </a:r>
            <a:r>
              <a:rPr lang="zh-CN" altLang="en-US" sz="1800" dirty="0">
                <a:latin typeface="Times New Roman" pitchFamily="18" charset="0"/>
              </a:rPr>
              <a:t>共享资源的临界区代码集中到管程内部，统一地管理</a:t>
            </a:r>
          </a:p>
          <a:p>
            <a:pPr lvl="1"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1800" dirty="0">
                <a:latin typeface="Times New Roman" pitchFamily="18" charset="0"/>
              </a:rPr>
              <a:t>管程可以控制共享资源，为访问这些共享资源提供一种互斥机制</a:t>
            </a:r>
          </a:p>
          <a:p>
            <a:pPr lvl="1" eaLnBrk="1" hangingPunct="1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1800" dirty="0">
                <a:latin typeface="Times New Roman" pitchFamily="18" charset="0"/>
              </a:rPr>
              <a:t>形式上，管程 </a:t>
            </a:r>
            <a:r>
              <a:rPr lang="en-US" altLang="zh-CN" sz="1800" dirty="0">
                <a:latin typeface="Times New Roman" pitchFamily="18" charset="0"/>
              </a:rPr>
              <a:t>=  </a:t>
            </a:r>
            <a:r>
              <a:rPr lang="zh-CN" altLang="en-US" sz="1800" dirty="0">
                <a:latin typeface="Times New Roman" pitchFamily="18" charset="0"/>
              </a:rPr>
              <a:t>局部于管程内部的公共共享变量 </a:t>
            </a:r>
            <a:r>
              <a:rPr lang="en-US" altLang="zh-CN" sz="1800" dirty="0">
                <a:latin typeface="Times New Roman" pitchFamily="18" charset="0"/>
              </a:rPr>
              <a:t>+ </a:t>
            </a:r>
            <a:r>
              <a:rPr lang="zh-CN" altLang="en-US" sz="1800" dirty="0">
                <a:latin typeface="Times New Roman" pitchFamily="18" charset="0"/>
              </a:rPr>
              <a:t>访问这些变量的过程</a:t>
            </a:r>
            <a:endParaRPr lang="en-US" altLang="zh-CN" sz="1800" dirty="0">
              <a:latin typeface="Times New Roman" pitchFamily="18" charset="0"/>
            </a:endParaRPr>
          </a:p>
          <a:p>
            <a:pPr lvl="2">
              <a:lnSpc>
                <a:spcPct val="80000"/>
              </a:lnSpc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zh-CN" altLang="en-US" sz="1800" dirty="0">
                <a:latin typeface="Times New Roman" pitchFamily="18" charset="0"/>
              </a:rPr>
              <a:t>公共共享变量代表共享资源，过程对应于临界区代码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9FA90-57BE-4D87-9742-76861497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9209B-AF9D-4DD5-9C03-C30CE37002DD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08B726-DD27-4815-819B-ADD7FA38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534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0E6B6-C5D5-4774-A3B5-04F4CA9E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Monitors Representation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E8546-8FA8-42E8-9AAD-7F753DE36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DF09-CC50-4075-800B-9CFF84D3629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D91511-DE72-43C5-9C01-E6D09DDB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115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8BCDAE9-1D06-4722-BA89-24CF4F4077D6}"/>
              </a:ext>
            </a:extLst>
          </p:cNvPr>
          <p:cNvSpPr txBox="1">
            <a:spLocks noChangeArrowheads="1"/>
          </p:cNvSpPr>
          <p:nvPr/>
        </p:nvSpPr>
        <p:spPr>
          <a:xfrm>
            <a:off x="225881" y="795960"/>
            <a:ext cx="5447132" cy="594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latin typeface="Times New Roman" pitchFamily="18" charset="0"/>
              </a:rPr>
              <a:t>   </a:t>
            </a:r>
            <a:r>
              <a:rPr lang="en-US" altLang="zh-CN" b="1" dirty="0"/>
              <a:t>monitor </a:t>
            </a:r>
            <a:r>
              <a:rPr lang="en-US" altLang="zh-CN" b="1" i="1" dirty="0"/>
              <a:t>monitor-name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{</a:t>
            </a:r>
            <a:endParaRPr lang="en-US" altLang="zh-CN" i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	      </a:t>
            </a:r>
            <a:r>
              <a:rPr lang="en-US" altLang="zh-CN" dirty="0">
                <a:solidFill>
                  <a:srgbClr val="FF0000"/>
                </a:solidFill>
              </a:rPr>
              <a:t>shared variable </a:t>
            </a:r>
            <a:r>
              <a:rPr lang="en-US" altLang="zh-CN" dirty="0"/>
              <a:t>declarations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         procedure body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(…) 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					. . .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	       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          procedure</a:t>
            </a:r>
            <a:r>
              <a:rPr lang="en-US" altLang="zh-CN" dirty="0"/>
              <a:t> </a:t>
            </a:r>
            <a:r>
              <a:rPr lang="en-US" altLang="zh-CN" b="1" dirty="0"/>
              <a:t>body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i="1" dirty="0"/>
              <a:t> </a:t>
            </a:r>
            <a:r>
              <a:rPr lang="en-US" altLang="zh-CN" b="1" dirty="0"/>
              <a:t>(…) 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			. . .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		}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ym typeface="MT Extra" pitchFamily="18" charset="2"/>
              </a:rPr>
              <a:t>	</a:t>
            </a:r>
            <a:r>
              <a:rPr lang="en-US" altLang="zh-CN" b="1" dirty="0">
                <a:sym typeface="MT Extra" pitchFamily="18" charset="2"/>
              </a:rPr>
              <a:t>procedure body</a:t>
            </a:r>
            <a:r>
              <a:rPr lang="en-US" altLang="zh-CN" dirty="0">
                <a:sym typeface="MT Extra" pitchFamily="18" charset="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sym typeface="MT Extra" pitchFamily="18" charset="2"/>
              </a:rPr>
              <a:t>P</a:t>
            </a:r>
            <a:r>
              <a:rPr lang="en-US" altLang="zh-CN" baseline="-25000" dirty="0" err="1">
                <a:solidFill>
                  <a:srgbClr val="FF0000"/>
                </a:solidFill>
                <a:sym typeface="MT Extra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MT Extra" pitchFamily="18" charset="2"/>
              </a:rPr>
              <a:t> </a:t>
            </a:r>
            <a:r>
              <a:rPr lang="en-US" altLang="zh-CN" b="1" dirty="0">
                <a:sym typeface="MT Extra" pitchFamily="18" charset="2"/>
              </a:rPr>
              <a:t>(…) 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			 . . .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		} 			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		</a:t>
            </a:r>
            <a:r>
              <a:rPr lang="en-US" altLang="zh-CN" b="1" dirty="0">
                <a:sym typeface="MT Extra" pitchFamily="18" charset="2"/>
              </a:rPr>
              <a:t>{</a:t>
            </a:r>
            <a:endParaRPr lang="en-US" altLang="zh-CN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		    initialization code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		</a:t>
            </a:r>
            <a:r>
              <a:rPr lang="en-US" altLang="zh-CN" b="1" dirty="0">
                <a:sym typeface="MT Extra" pitchFamily="18" charset="2"/>
              </a:rPr>
              <a:t>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	}</a:t>
            </a:r>
            <a:endParaRPr lang="zh-CN" altLang="en-US" b="1" dirty="0">
              <a:sym typeface="MT Extra" pitchFamily="18" charset="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E08DD03-771C-453B-B4C4-3D49EAB2AF7D}"/>
              </a:ext>
            </a:extLst>
          </p:cNvPr>
          <p:cNvSpPr txBox="1">
            <a:spLocks noChangeArrowheads="1"/>
          </p:cNvSpPr>
          <p:nvPr/>
        </p:nvSpPr>
        <p:spPr>
          <a:xfrm>
            <a:off x="6157980" y="775493"/>
            <a:ext cx="5551937" cy="5849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Procedure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,P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,…,</a:t>
            </a:r>
            <a:r>
              <a:rPr lang="en-US" altLang="zh-CN" dirty="0" err="1">
                <a:solidFill>
                  <a:srgbClr val="FF0000"/>
                </a:solidFill>
              </a:rPr>
              <a:t>P</a:t>
            </a:r>
            <a:r>
              <a:rPr lang="en-US" altLang="zh-CN" baseline="-25000" dirty="0" err="1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operate on </a:t>
            </a:r>
            <a:r>
              <a:rPr lang="en-US" altLang="zh-CN" dirty="0">
                <a:solidFill>
                  <a:srgbClr val="FF0000"/>
                </a:solidFill>
              </a:rPr>
              <a:t>shared variables</a:t>
            </a:r>
            <a:r>
              <a:rPr lang="en-US" altLang="zh-CN" dirty="0"/>
              <a:t> declared within the monitor</a:t>
            </a:r>
          </a:p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Monitor  consists of</a:t>
            </a:r>
          </a:p>
          <a:p>
            <a:pPr lvl="1">
              <a:tabLst>
                <a:tab pos="3030538" algn="ctr"/>
              </a:tabLst>
            </a:pPr>
            <a:r>
              <a:rPr lang="en-US" altLang="zh-CN" dirty="0"/>
              <a:t>shared variables </a:t>
            </a:r>
          </a:p>
          <a:p>
            <a:pPr lvl="1">
              <a:tabLst>
                <a:tab pos="3030538" algn="ctr"/>
              </a:tabLst>
            </a:pPr>
            <a:r>
              <a:rPr lang="en-US" altLang="zh-CN" dirty="0"/>
              <a:t>concurrent procedures, e.g. </a:t>
            </a:r>
            <a:r>
              <a:rPr lang="en-US" altLang="zh-CN" i="1" dirty="0"/>
              <a:t>producers</a:t>
            </a:r>
            <a:r>
              <a:rPr lang="en-US" altLang="zh-CN" dirty="0"/>
              <a:t>, </a:t>
            </a:r>
            <a:r>
              <a:rPr lang="en-US" altLang="zh-CN" i="1" dirty="0"/>
              <a:t>consumers</a:t>
            </a:r>
            <a:r>
              <a:rPr lang="en-US" altLang="zh-CN" dirty="0"/>
              <a:t> </a:t>
            </a:r>
          </a:p>
          <a:p>
            <a:pPr lvl="1">
              <a:tabLst>
                <a:tab pos="3030538" algn="ctr"/>
              </a:tabLst>
            </a:pPr>
            <a:r>
              <a:rPr lang="en-US" altLang="zh-CN" dirty="0"/>
              <a:t>initialization codes</a:t>
            </a:r>
          </a:p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Monitor construct ensures that </a:t>
            </a:r>
            <a:r>
              <a:rPr lang="en-US" altLang="zh-CN" i="1" u="sng" dirty="0">
                <a:solidFill>
                  <a:srgbClr val="2E4BFA"/>
                </a:solidFill>
              </a:rPr>
              <a:t>only one process at a time</a:t>
            </a:r>
            <a:r>
              <a:rPr lang="en-US" altLang="zh-CN" dirty="0">
                <a:solidFill>
                  <a:srgbClr val="2E4BFA"/>
                </a:solidFill>
              </a:rPr>
              <a:t> </a:t>
            </a:r>
            <a:r>
              <a:rPr lang="en-US" altLang="zh-CN" dirty="0"/>
              <a:t>can be active within the monitor </a:t>
            </a:r>
            <a:r>
              <a:rPr lang="zh-CN" altLang="en-US" dirty="0"/>
              <a:t>( </a:t>
            </a:r>
            <a:r>
              <a:rPr lang="en-US" altLang="zh-CN" dirty="0"/>
              <a:t>access the shared variables by calling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, …,</a:t>
            </a:r>
            <a:r>
              <a:rPr lang="en-US" altLang="zh-CN" dirty="0" err="1">
                <a:solidFill>
                  <a:srgbClr val="FF0000"/>
                </a:solidFill>
              </a:rPr>
              <a:t>P</a:t>
            </a:r>
            <a:r>
              <a:rPr lang="en-US" altLang="zh-CN" baseline="-25000" dirty="0" err="1">
                <a:solidFill>
                  <a:srgbClr val="FF0000"/>
                </a:solidFill>
              </a:rPr>
              <a:t>n</a:t>
            </a:r>
            <a:r>
              <a:rPr lang="zh-CN" altLang="en-US" dirty="0"/>
              <a:t>)</a:t>
            </a:r>
            <a:endParaRPr lang="en-US" altLang="zh-CN" dirty="0"/>
          </a:p>
          <a:p>
            <a:pPr lvl="1"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act as mutual exclusive semaphore </a:t>
            </a:r>
            <a:r>
              <a:rPr lang="en-US" altLang="zh-CN" i="1" dirty="0">
                <a:solidFill>
                  <a:srgbClr val="FF0000"/>
                </a:solidFill>
              </a:rPr>
              <a:t>mutex</a:t>
            </a:r>
          </a:p>
          <a:p>
            <a:pPr>
              <a:lnSpc>
                <a:spcPct val="95000"/>
              </a:lnSpc>
              <a:buFont typeface="Wingdings" panose="05000000000000000000" pitchFamily="2" charset="2"/>
              <a:buNone/>
              <a:tabLst>
                <a:tab pos="3030538" algn="ctr"/>
              </a:tabLst>
            </a:pPr>
            <a:endParaRPr lang="en-US" altLang="zh-C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786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FE4811D-47E2-44D5-95D5-8F291E98E56B}"/>
              </a:ext>
            </a:extLst>
          </p:cNvPr>
          <p:cNvGrpSpPr/>
          <p:nvPr/>
        </p:nvGrpSpPr>
        <p:grpSpPr>
          <a:xfrm>
            <a:off x="361989" y="863815"/>
            <a:ext cx="7064375" cy="5600700"/>
            <a:chOff x="2244577" y="879690"/>
            <a:chExt cx="7064375" cy="5600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54373DE-1563-46E3-9092-F286FC0D5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5" t="517" r="8325" b="517"/>
            <a:stretch>
              <a:fillRect/>
            </a:stretch>
          </p:blipFill>
          <p:spPr bwMode="auto">
            <a:xfrm>
              <a:off x="2244577" y="879690"/>
              <a:ext cx="7064375" cy="560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C9E8DB56-3D58-4802-94BC-7CA64CFBA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1327" y="3664165"/>
              <a:ext cx="419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latin typeface="Tahoma" pitchFamily="34" charset="0"/>
                </a:rPr>
                <a:t>P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C539514C-38B0-418F-94B8-E63E104A8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8890" y="3680040"/>
              <a:ext cx="4191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latin typeface="Tahoma" pitchFamily="34" charset="0"/>
                </a:rPr>
                <a:t>P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4F8244EA-37E7-4702-89B6-84A6522BF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4652" y="3608603"/>
              <a:ext cx="44926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 err="1">
                  <a:solidFill>
                    <a:srgbClr val="FF0000"/>
                  </a:solidFill>
                  <a:latin typeface="Tahoma" pitchFamily="34" charset="0"/>
                </a:rPr>
                <a:t>P</a:t>
              </a:r>
              <a:r>
                <a:rPr lang="en-US" altLang="zh-CN" sz="2000" baseline="-25000" dirty="0" err="1">
                  <a:solidFill>
                    <a:srgbClr val="FF0000"/>
                  </a:solidFill>
                  <a:latin typeface="Tahoma" pitchFamily="34" charset="0"/>
                </a:rPr>
                <a:t>n</a:t>
              </a:r>
              <a:endParaRPr lang="en-US" altLang="zh-CN" sz="2000" baseline="-25000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AD79C0B-9E4D-4254-8351-1B777F5A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Fig. Schematic view of a monitor 301-303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5A2ED8-CFA2-4AE7-99C7-926FFCE7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B23-69F0-412D-98C0-E3335003F59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2860D6-06D3-41F7-9AB4-E745AD21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116</a:t>
            </a:fld>
            <a:endParaRPr lang="zh-CN" altLang="en-US" dirty="0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9A7E66F-D884-4D30-AFCE-C1D54E515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071" y="4450916"/>
            <a:ext cx="2572870" cy="1219200"/>
          </a:xfrm>
          <a:prstGeom prst="wedgeEllipseCallout">
            <a:avLst>
              <a:gd name="adj1" fmla="val -48809"/>
              <a:gd name="adj2" fmla="val -6319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zh-CN" sz="2000" dirty="0">
                <a:solidFill>
                  <a:srgbClr val="2E4BFA"/>
                </a:solidFill>
              </a:rPr>
              <a:t>high-level </a:t>
            </a:r>
          </a:p>
          <a:p>
            <a:r>
              <a:rPr lang="en-US" altLang="zh-CN" sz="2000" dirty="0">
                <a:solidFill>
                  <a:srgbClr val="2E4BFA"/>
                </a:solidFill>
              </a:rPr>
              <a:t>synchronization construct</a:t>
            </a:r>
            <a:endParaRPr lang="zh-CN" altLang="en-US" sz="2000" dirty="0">
              <a:solidFill>
                <a:srgbClr val="2E4BFA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0220BD8-B4BA-4B7C-8E3F-4EA01CF53A9B}"/>
              </a:ext>
            </a:extLst>
          </p:cNvPr>
          <p:cNvSpPr txBox="1">
            <a:spLocks noChangeArrowheads="1"/>
          </p:cNvSpPr>
          <p:nvPr/>
        </p:nvSpPr>
        <p:spPr>
          <a:xfrm>
            <a:off x="7608036" y="742979"/>
            <a:ext cx="4456664" cy="583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latin typeface="Times New Roman" pitchFamily="18" charset="0"/>
              </a:rPr>
              <a:t>   </a:t>
            </a:r>
            <a:r>
              <a:rPr lang="en-US" altLang="zh-CN" b="1" dirty="0"/>
              <a:t>monitor </a:t>
            </a:r>
            <a:r>
              <a:rPr lang="en-US" altLang="zh-CN" b="1" i="1" dirty="0">
                <a:solidFill>
                  <a:srgbClr val="2E4BFA"/>
                </a:solidFill>
              </a:rPr>
              <a:t>pc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{</a:t>
            </a:r>
            <a:endParaRPr lang="en-US" altLang="zh-CN" i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	      shared variable 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endParaRPr lang="en-US" altLang="zh-CN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        </a:t>
            </a:r>
            <a:r>
              <a:rPr lang="en-US" altLang="zh-CN" dirty="0"/>
              <a:t>void </a:t>
            </a:r>
            <a:r>
              <a:rPr lang="en-US" altLang="zh-CN" dirty="0">
                <a:solidFill>
                  <a:srgbClr val="2E4BFA"/>
                </a:solidFill>
              </a:rPr>
              <a:t>add</a:t>
            </a:r>
            <a:r>
              <a:rPr lang="en-US" altLang="zh-CN" dirty="0"/>
              <a:t>(int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void remove(int </a:t>
            </a:r>
            <a:r>
              <a:rPr lang="en-US" altLang="zh-CN" dirty="0" err="1">
                <a:sym typeface="MT Extra" pitchFamily="18" charset="2"/>
              </a:rPr>
              <a:t>i</a:t>
            </a:r>
            <a:r>
              <a:rPr lang="en-US" altLang="zh-CN" dirty="0">
                <a:sym typeface="MT Extra" pitchFamily="18" charset="2"/>
              </a:rPr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initialization code</a:t>
            </a: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	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void </a:t>
            </a:r>
            <a:r>
              <a:rPr lang="en-US" altLang="zh-CN" b="1" dirty="0">
                <a:solidFill>
                  <a:srgbClr val="2E4BFA"/>
                </a:solidFill>
                <a:sym typeface="MT Extra" pitchFamily="18" charset="2"/>
              </a:rPr>
              <a:t>add</a:t>
            </a:r>
            <a:r>
              <a:rPr lang="en-US" altLang="zh-CN" b="1" dirty="0">
                <a:sym typeface="MT Extra" pitchFamily="18" charset="2"/>
              </a:rPr>
              <a:t>( int </a:t>
            </a:r>
            <a:r>
              <a:rPr lang="en-US" altLang="zh-CN" b="1" dirty="0" err="1">
                <a:sym typeface="MT Extra" pitchFamily="18" charset="2"/>
              </a:rPr>
              <a:t>i</a:t>
            </a:r>
            <a:r>
              <a:rPr lang="en-US" altLang="zh-CN" b="1" dirty="0">
                <a:sym typeface="MT Extra" pitchFamily="18" charset="2"/>
              </a:rPr>
              <a:t>) </a:t>
            </a:r>
            <a:r>
              <a:rPr lang="en-US" altLang="zh-CN" dirty="0">
                <a:sym typeface="MT Extra" pitchFamily="18" charset="2"/>
              </a:rPr>
              <a:t>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</a:t>
            </a:r>
            <a:r>
              <a:rPr lang="en-US" altLang="zh-CN" dirty="0"/>
              <a:t>add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r>
              <a:rPr lang="en-US" altLang="zh-CN" b="1" dirty="0"/>
              <a:t> </a:t>
            </a:r>
            <a:r>
              <a:rPr lang="en-US" altLang="zh-CN" dirty="0"/>
              <a:t>to buffer</a:t>
            </a:r>
            <a:endParaRPr lang="en-US" altLang="zh-CN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       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Producer i: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         </a:t>
            </a:r>
            <a:r>
              <a:rPr lang="en-US" altLang="zh-CN" dirty="0">
                <a:sym typeface="MT Extra" pitchFamily="18" charset="2"/>
              </a:rPr>
              <a:t>wait(empty)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</a:t>
            </a:r>
            <a:r>
              <a:rPr lang="en-US" altLang="zh-CN" dirty="0" err="1">
                <a:solidFill>
                  <a:srgbClr val="2E4BFA"/>
                </a:solidFill>
                <a:sym typeface="MT Extra" pitchFamily="18" charset="2"/>
              </a:rPr>
              <a:t>pc.add</a:t>
            </a:r>
            <a:endParaRPr lang="en-US" altLang="zh-CN" dirty="0">
              <a:solidFill>
                <a:srgbClr val="2E4BFA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signal(full)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zh-CN" altLang="en-US" b="1" dirty="0">
              <a:sym typeface="MT Extra" pitchFamily="18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8213AB-B7B8-4224-B918-B6280CD658DD}"/>
              </a:ext>
            </a:extLst>
          </p:cNvPr>
          <p:cNvSpPr txBox="1"/>
          <p:nvPr/>
        </p:nvSpPr>
        <p:spPr>
          <a:xfrm>
            <a:off x="9464308" y="4313816"/>
            <a:ext cx="260039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替代了对</a:t>
            </a:r>
            <a:r>
              <a:rPr lang="en-US" altLang="zh-CN" dirty="0">
                <a:ea typeface="微软雅黑 Light" panose="020B0502040204020203" pitchFamily="34" charset="-122"/>
              </a:rPr>
              <a:t>buffer</a:t>
            </a:r>
            <a:r>
              <a:rPr lang="zh-CN" altLang="en-US" dirty="0">
                <a:ea typeface="微软雅黑 Light" panose="020B0502040204020203" pitchFamily="34" charset="-122"/>
              </a:rPr>
              <a:t>的</a:t>
            </a:r>
            <a:r>
              <a:rPr lang="en-US" altLang="zh-CN" dirty="0">
                <a:ea typeface="微软雅黑 Light" panose="020B0502040204020203" pitchFamily="34" charset="-122"/>
              </a:rPr>
              <a:t>mutex</a:t>
            </a:r>
            <a:endParaRPr lang="zh-CN" altLang="en-US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7462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F0396-9267-4FC1-8EC0-F5651BAF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EABD50-00E2-4D50-B643-5A2E9C8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006-BD06-41D6-9E86-54F13E32D1B5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3313F-0860-4A8A-A291-1E719663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117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2C2AD6-CE82-4C81-831E-91E5428A5872}"/>
              </a:ext>
            </a:extLst>
          </p:cNvPr>
          <p:cNvSpPr txBox="1">
            <a:spLocks noChangeArrowheads="1"/>
          </p:cNvSpPr>
          <p:nvPr/>
        </p:nvSpPr>
        <p:spPr>
          <a:xfrm>
            <a:off x="192742" y="715383"/>
            <a:ext cx="11823550" cy="50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Improvement </a:t>
            </a:r>
          </a:p>
          <a:p>
            <a:pPr lvl="1"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 to refining the synchronizing ability of the monitor, a process can be allowed to </a:t>
            </a:r>
            <a:r>
              <a:rPr lang="en-US" altLang="zh-CN" dirty="0">
                <a:solidFill>
                  <a:srgbClr val="2E4BFA"/>
                </a:solidFill>
              </a:rPr>
              <a:t>wait</a:t>
            </a:r>
            <a:r>
              <a:rPr lang="en-US" altLang="zh-CN" dirty="0">
                <a:solidFill>
                  <a:schemeClr val="folHlink"/>
                </a:solidFill>
              </a:rPr>
              <a:t> </a:t>
            </a:r>
            <a:r>
              <a:rPr lang="en-US" altLang="zh-CN" dirty="0">
                <a:solidFill>
                  <a:srgbClr val="2E4BFA"/>
                </a:solidFill>
              </a:rPr>
              <a:t>within the monitor</a:t>
            </a:r>
            <a:r>
              <a:rPr lang="en-US" altLang="zh-CN" dirty="0"/>
              <a:t>, so </a:t>
            </a:r>
            <a:r>
              <a:rPr lang="en-US" altLang="zh-CN" dirty="0">
                <a:solidFill>
                  <a:srgbClr val="FF0000"/>
                </a:solidFill>
              </a:rPr>
              <a:t>condition variables </a:t>
            </a:r>
            <a:r>
              <a:rPr lang="en-US" altLang="zh-CN" dirty="0"/>
              <a:t>are introduced into the monitor, which are declared, as:  </a:t>
            </a:r>
          </a:p>
          <a:p>
            <a:pPr>
              <a:lnSpc>
                <a:spcPct val="95000"/>
              </a:lnSpc>
              <a:buFont typeface="Wingdings" panose="05000000000000000000" pitchFamily="2" charset="2"/>
              <a:buNone/>
              <a:tabLst>
                <a:tab pos="3030538" algn="ctr"/>
              </a:tabLst>
            </a:pPr>
            <a:r>
              <a:rPr lang="en-US" altLang="zh-CN" dirty="0"/>
              <a:t>		</a:t>
            </a:r>
            <a:r>
              <a:rPr lang="en-US" altLang="zh-CN" b="1" dirty="0">
                <a:solidFill>
                  <a:srgbClr val="FF0000"/>
                </a:solidFill>
              </a:rPr>
              <a:t>condition x, y</a:t>
            </a:r>
            <a:endParaRPr lang="en-US" altLang="zh-CN" dirty="0">
              <a:solidFill>
                <a:schemeClr val="folHlink"/>
              </a:solidFill>
            </a:endParaRPr>
          </a:p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>
                <a:solidFill>
                  <a:srgbClr val="2E4BFA"/>
                </a:solidFill>
              </a:rPr>
              <a:t>Monitor</a:t>
            </a:r>
            <a:r>
              <a:rPr lang="en-US" altLang="zh-CN" dirty="0"/>
              <a:t> consists of</a:t>
            </a:r>
          </a:p>
          <a:p>
            <a:pPr lvl="1">
              <a:lnSpc>
                <a:spcPct val="90000"/>
              </a:lnSpc>
              <a:tabLst>
                <a:tab pos="3030538" algn="ctr"/>
              </a:tabLst>
            </a:pPr>
            <a:r>
              <a:rPr lang="en-US" altLang="zh-CN" dirty="0"/>
              <a:t>shared variables </a:t>
            </a:r>
          </a:p>
          <a:p>
            <a:pPr lvl="1">
              <a:lnSpc>
                <a:spcPct val="90000"/>
              </a:lnSpc>
              <a:tabLst>
                <a:tab pos="3030538" algn="ctr"/>
              </a:tabLst>
            </a:pPr>
            <a:r>
              <a:rPr lang="en-US" altLang="zh-CN" dirty="0">
                <a:solidFill>
                  <a:srgbClr val="2E4BFA"/>
                </a:solidFill>
              </a:rPr>
              <a:t>conditional variables</a:t>
            </a:r>
          </a:p>
          <a:p>
            <a:pPr lvl="1">
              <a:lnSpc>
                <a:spcPct val="90000"/>
              </a:lnSpc>
              <a:tabLst>
                <a:tab pos="3030538" algn="ctr"/>
              </a:tabLst>
            </a:pPr>
            <a:r>
              <a:rPr lang="en-US" altLang="zh-CN" dirty="0"/>
              <a:t>concurrent procedures </a:t>
            </a:r>
          </a:p>
          <a:p>
            <a:pPr lvl="1">
              <a:lnSpc>
                <a:spcPct val="90000"/>
              </a:lnSpc>
              <a:tabLst>
                <a:tab pos="3030538" algn="ctr"/>
              </a:tabLst>
            </a:pPr>
            <a:r>
              <a:rPr lang="en-US" altLang="zh-CN" dirty="0"/>
              <a:t>initialization codes</a:t>
            </a:r>
          </a:p>
          <a:p>
            <a:pPr>
              <a:lnSpc>
                <a:spcPct val="95000"/>
              </a:lnSpc>
              <a:tabLst>
                <a:tab pos="3030538" algn="ctr"/>
              </a:tabLst>
            </a:pPr>
            <a:r>
              <a:rPr lang="en-US" altLang="zh-CN" dirty="0"/>
              <a:t>Fig. 6.18</a:t>
            </a:r>
          </a:p>
        </p:txBody>
      </p:sp>
    </p:spTree>
    <p:extLst>
      <p:ext uri="{BB962C8B-B14F-4D97-AF65-F5344CB8AC3E}">
        <p14:creationId xmlns:p14="http://schemas.microsoft.com/office/powerpoint/2010/main" val="3032168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ECBA0-5134-4321-B61B-FAECF1AB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6FB907-5F98-47AA-A779-EFFD259C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6F94-DA4D-49D0-A521-0DCA5DDF479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B234F8-8DF2-4D44-BA10-8A79A311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118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C6A4F4-02DF-469C-8C29-863EBC537E3C}"/>
              </a:ext>
            </a:extLst>
          </p:cNvPr>
          <p:cNvSpPr txBox="1">
            <a:spLocks noChangeArrowheads="1"/>
          </p:cNvSpPr>
          <p:nvPr/>
        </p:nvSpPr>
        <p:spPr>
          <a:xfrm>
            <a:off x="147954" y="781965"/>
            <a:ext cx="11856085" cy="396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zh-CN" dirty="0"/>
              <a:t>Condition variable can only be used with the operations </a:t>
            </a:r>
            <a:r>
              <a:rPr lang="en-US" altLang="zh-CN" b="1" dirty="0">
                <a:solidFill>
                  <a:srgbClr val="2E4BFA"/>
                </a:solidFill>
              </a:rPr>
              <a:t>wait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2E4BFA"/>
                </a:solidFill>
              </a:rPr>
              <a:t>signal</a:t>
            </a:r>
            <a:r>
              <a:rPr lang="en-US" altLang="zh-CN" dirty="0"/>
              <a:t>. These two operators are in procedures P</a:t>
            </a:r>
            <a:r>
              <a:rPr lang="en-US" altLang="zh-CN" baseline="-25000" dirty="0"/>
              <a:t>1</a:t>
            </a:r>
            <a:r>
              <a:rPr lang="en-US" altLang="zh-CN" dirty="0"/>
              <a:t>, P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n</a:t>
            </a:r>
            <a:endParaRPr lang="en-US" altLang="zh-CN" dirty="0"/>
          </a:p>
          <a:p>
            <a:pPr lvl="1">
              <a:lnSpc>
                <a:spcPct val="95000"/>
              </a:lnSpc>
            </a:pPr>
            <a:r>
              <a:rPr lang="en-US" altLang="zh-CN" b="1" dirty="0" err="1">
                <a:solidFill>
                  <a:srgbClr val="2E4BFA"/>
                </a:solidFill>
              </a:rPr>
              <a:t>x.wait</a:t>
            </a:r>
            <a:r>
              <a:rPr lang="en-US" altLang="zh-CN" b="1" dirty="0">
                <a:solidFill>
                  <a:srgbClr val="2E4BFA"/>
                </a:solidFill>
              </a:rPr>
              <a:t>()</a:t>
            </a:r>
            <a:br>
              <a:rPr lang="en-US" altLang="zh-CN" b="1" dirty="0">
                <a:solidFill>
                  <a:srgbClr val="2E4BFA"/>
                </a:solidFill>
              </a:rPr>
            </a:br>
            <a:r>
              <a:rPr lang="en-US" altLang="zh-CN" b="1" dirty="0"/>
              <a:t>   </a:t>
            </a:r>
            <a:r>
              <a:rPr lang="en-US" altLang="zh-CN" dirty="0"/>
              <a:t>means that the process invoking this operation is suspended until another process invokes	</a:t>
            </a:r>
            <a:endParaRPr lang="en-US" altLang="zh-CN" b="1" dirty="0"/>
          </a:p>
          <a:p>
            <a:pPr lvl="1">
              <a:lnSpc>
                <a:spcPct val="95000"/>
              </a:lnSpc>
            </a:pPr>
            <a:r>
              <a:rPr lang="en-US" altLang="zh-CN" b="1" dirty="0" err="1">
                <a:solidFill>
                  <a:srgbClr val="2E4BFA"/>
                </a:solidFill>
              </a:rPr>
              <a:t>x.signal</a:t>
            </a:r>
            <a:r>
              <a:rPr lang="en-US" altLang="zh-CN" b="1" dirty="0">
                <a:solidFill>
                  <a:srgbClr val="2E4BFA"/>
                </a:solidFill>
              </a:rPr>
              <a:t>()</a:t>
            </a:r>
          </a:p>
          <a:p>
            <a:pPr lvl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    the </a:t>
            </a:r>
            <a:r>
              <a:rPr lang="en-US" altLang="zh-CN" b="1" dirty="0" err="1"/>
              <a:t>x.signal</a:t>
            </a:r>
            <a:r>
              <a:rPr lang="en-US" altLang="zh-CN" dirty="0"/>
              <a:t> operation resumes exactly one suspended process.  If no process is suspended, then the </a:t>
            </a:r>
            <a:r>
              <a:rPr lang="en-US" altLang="zh-CN" b="1" dirty="0"/>
              <a:t>signal</a:t>
            </a:r>
            <a:r>
              <a:rPr lang="en-US" altLang="zh-CN" dirty="0"/>
              <a:t> operation has no effect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5622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EAC35-5C66-40D0-88B4-3F3E534D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Fig. Monitor With Condition Variables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7B78A-E9A9-4195-8B95-74EAC931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099B-42BB-42A4-B9EC-8743BDFAD16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942DEC-8F55-41F6-A5FE-3A4CE617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119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B03C59-C027-475B-8647-ED49D61E1008}"/>
              </a:ext>
            </a:extLst>
          </p:cNvPr>
          <p:cNvGrpSpPr/>
          <p:nvPr/>
        </p:nvGrpSpPr>
        <p:grpSpPr>
          <a:xfrm>
            <a:off x="509805" y="1188365"/>
            <a:ext cx="8280400" cy="5184775"/>
            <a:chOff x="235210" y="910124"/>
            <a:chExt cx="8280400" cy="518477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AFE4A65-B18C-474F-B3AC-1CC39DC73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" t="6474" r="383" b="5995"/>
            <a:stretch>
              <a:fillRect/>
            </a:stretch>
          </p:blipFill>
          <p:spPr bwMode="auto">
            <a:xfrm>
              <a:off x="235210" y="910124"/>
              <a:ext cx="8280400" cy="51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38F24B79-2CDC-407D-997C-75419283A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2510" y="3610462"/>
              <a:ext cx="41433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latin typeface="+mn-lt"/>
                </a:rPr>
                <a:t>P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+mn-lt"/>
                </a:rPr>
                <a:t>1</a:t>
              </a: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D3EB4DDD-F7BB-44A3-8768-D7C9F1FF8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6573" y="3610462"/>
              <a:ext cx="41433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FF0000"/>
                  </a:solidFill>
                  <a:latin typeface="+mn-lt"/>
                </a:rPr>
                <a:t>P</a:t>
              </a:r>
              <a:r>
                <a:rPr lang="en-US" altLang="zh-CN" sz="2000" baseline="-25000">
                  <a:solidFill>
                    <a:srgbClr val="FF0000"/>
                  </a:solidFill>
                  <a:latin typeface="+mn-lt"/>
                </a:rPr>
                <a:t>2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FA4D7E76-E4A4-4B30-B4D9-5CB7E1A76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9935" y="3554899"/>
              <a:ext cx="4445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0000"/>
                  </a:solidFill>
                  <a:latin typeface="+mn-lt"/>
                </a:rPr>
                <a:t>P</a:t>
              </a:r>
              <a:r>
                <a:rPr lang="en-US" altLang="zh-CN" sz="2000" baseline="-25000">
                  <a:solidFill>
                    <a:srgbClr val="FF0000"/>
                  </a:solidFill>
                  <a:latin typeface="+mn-lt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80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64FC7-D3BC-4991-AF0D-D707481F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kern="1200" dirty="0">
                <a:latin typeface="微软雅黑" pitchFamily="34" charset="-122"/>
                <a:ea typeface="微软雅黑" pitchFamily="34" charset="-122"/>
              </a:rPr>
              <a:t>6.2 The Critical-Section Problem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6B414-8612-4431-8AB8-2A771916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C239-2BA3-47D0-85C3-8942097741B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C545B-BE8A-4594-8746-CBC7F7B8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F7A8920-4132-443C-8650-393433B4F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latin typeface="Times New Roman" pitchFamily="18" charset="0"/>
              </a:rPr>
              <a:t>     </a:t>
            </a:r>
            <a:r>
              <a:rPr lang="en-US" altLang="zh-CN" sz="2400" dirty="0"/>
              <a:t>Some concepts related to Critical-Section Problem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i="1" dirty="0"/>
              <a:t>n</a:t>
            </a:r>
            <a:r>
              <a:rPr lang="en-US" altLang="zh-CN" sz="2400" dirty="0"/>
              <a:t> processes,  all competing to use some shared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/>
              <a:t>Critical section (</a:t>
            </a:r>
            <a:r>
              <a:rPr lang="zh-CN" altLang="en-US" sz="2400" b="1" dirty="0"/>
              <a:t>临界区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段</a:t>
            </a:r>
            <a:r>
              <a:rPr lang="en-US" altLang="zh-CN" sz="2400" b="1" dirty="0"/>
              <a:t>) 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/>
              <a:t>e</a:t>
            </a:r>
            <a:r>
              <a:rPr lang="en-US" altLang="zh-CN" sz="2400" dirty="0"/>
              <a:t>ach process has a code segment, called critical section, in which the shared data is accessed.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/>
              <a:t>Critical resources</a:t>
            </a:r>
            <a:r>
              <a:rPr lang="en-US" altLang="zh-CN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resources accessed by Critical section</a:t>
            </a:r>
            <a:r>
              <a:rPr lang="en-US" altLang="zh-CN" sz="2400" b="1" dirty="0"/>
              <a:t> 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2E4BFA"/>
                </a:solidFill>
              </a:rPr>
              <a:t>Requirement</a:t>
            </a:r>
            <a:r>
              <a:rPr lang="en-US" altLang="zh-CN" sz="2400" dirty="0">
                <a:solidFill>
                  <a:srgbClr val="2E4BFA"/>
                </a:solidFill>
              </a:rPr>
              <a:t> </a:t>
            </a:r>
            <a:r>
              <a:rPr lang="en-US" altLang="zh-CN" sz="2400" dirty="0"/>
              <a:t>– ensure that when one process is executing in its critical section to access critical resources, no other process is allowed to enter its critical section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8770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789D3-AB5C-4AB5-A82B-90D262F0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Monitor 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1EFA4C-51FB-425B-B044-AAB2F837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2CD6-F08F-4348-86B9-3B793AF0876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75D40A-7F1C-421C-A24D-4C72197A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7CFFA1F-5321-4B70-A463-382E06BFECEC}"/>
              </a:ext>
            </a:extLst>
          </p:cNvPr>
          <p:cNvSpPr txBox="1">
            <a:spLocks noChangeArrowheads="1"/>
          </p:cNvSpPr>
          <p:nvPr/>
        </p:nvSpPr>
        <p:spPr>
          <a:xfrm>
            <a:off x="145516" y="781964"/>
            <a:ext cx="3816884" cy="58156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latin typeface="Times New Roman" pitchFamily="18" charset="0"/>
              </a:rPr>
              <a:t>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monitor </a:t>
            </a:r>
            <a:r>
              <a:rPr lang="en-US" altLang="zh-CN" b="1" dirty="0">
                <a:solidFill>
                  <a:srgbClr val="2E4BFA"/>
                </a:solidFill>
              </a:rPr>
              <a:t>pc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{</a:t>
            </a:r>
            <a:endParaRPr lang="en-US" altLang="zh-CN" i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	      shared variable 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endParaRPr lang="en-US" altLang="zh-CN" dirty="0"/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/>
              <a:t>          </a:t>
            </a:r>
            <a:r>
              <a:rPr lang="en-US" altLang="zh-CN" dirty="0">
                <a:sym typeface="MT Extra" pitchFamily="18" charset="2"/>
              </a:rPr>
              <a:t>condition</a:t>
            </a:r>
            <a:r>
              <a:rPr lang="en-US" altLang="zh-CN" dirty="0">
                <a:solidFill>
                  <a:srgbClr val="FF0000"/>
                </a:solidFill>
                <a:sym typeface="MT Extra" pitchFamily="18" charset="2"/>
              </a:rPr>
              <a:t> empty, full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olidFill>
                  <a:srgbClr val="FF0000"/>
                </a:solidFill>
                <a:sym typeface="MT Extra" pitchFamily="18" charset="2"/>
              </a:rPr>
              <a:t>          </a:t>
            </a:r>
            <a:r>
              <a:rPr lang="en-US" altLang="zh-CN" dirty="0"/>
              <a:t>void </a:t>
            </a:r>
            <a:r>
              <a:rPr lang="en-US" altLang="zh-CN" b="1" dirty="0">
                <a:solidFill>
                  <a:srgbClr val="2E4BFA"/>
                </a:solidFill>
              </a:rPr>
              <a:t>add</a:t>
            </a:r>
            <a:r>
              <a:rPr lang="en-US" altLang="zh-CN" dirty="0"/>
              <a:t>(int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void </a:t>
            </a:r>
            <a:r>
              <a:rPr lang="en-US" altLang="zh-CN" b="1" dirty="0">
                <a:solidFill>
                  <a:srgbClr val="2E4BFA"/>
                </a:solidFill>
                <a:sym typeface="MT Extra" pitchFamily="18" charset="2"/>
              </a:rPr>
              <a:t>remove</a:t>
            </a:r>
            <a:r>
              <a:rPr lang="en-US" altLang="zh-CN" dirty="0">
                <a:sym typeface="MT Extra" pitchFamily="18" charset="2"/>
              </a:rPr>
              <a:t>(int </a:t>
            </a:r>
            <a:r>
              <a:rPr lang="en-US" altLang="zh-CN" dirty="0" err="1">
                <a:sym typeface="MT Extra" pitchFamily="18" charset="2"/>
              </a:rPr>
              <a:t>i</a:t>
            </a:r>
            <a:r>
              <a:rPr lang="en-US" altLang="zh-CN" dirty="0">
                <a:sym typeface="MT Extra" pitchFamily="18" charset="2"/>
              </a:rPr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void </a:t>
            </a:r>
            <a:r>
              <a:rPr lang="en-US" altLang="zh-CN" dirty="0" err="1">
                <a:sym typeface="MT Extra" pitchFamily="18" charset="2"/>
              </a:rPr>
              <a:t>init</a:t>
            </a:r>
            <a:r>
              <a:rPr lang="en-US" altLang="zh-CN" dirty="0">
                <a:sym typeface="MT Extra" pitchFamily="18" charset="2"/>
              </a:rPr>
              <a:t>() 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      empty=n;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       full=0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            </a:t>
            </a:r>
            <a:r>
              <a:rPr lang="en-US" altLang="zh-CN" dirty="0">
                <a:sym typeface="MT Extra" pitchFamily="18" charset="2"/>
              </a:rPr>
              <a:t>}</a:t>
            </a:r>
            <a:r>
              <a:rPr lang="en-US" altLang="zh-CN" b="1" dirty="0">
                <a:sym typeface="MT Extra" pitchFamily="18" charset="2"/>
              </a:rPr>
              <a:t> 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	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A074487-ECDB-4333-8843-66F32935CC76}"/>
              </a:ext>
            </a:extLst>
          </p:cNvPr>
          <p:cNvSpPr txBox="1">
            <a:spLocks noChangeArrowheads="1"/>
          </p:cNvSpPr>
          <p:nvPr/>
        </p:nvSpPr>
        <p:spPr>
          <a:xfrm>
            <a:off x="3962400" y="781965"/>
            <a:ext cx="4765039" cy="58156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void </a:t>
            </a:r>
            <a:r>
              <a:rPr lang="en-US" altLang="zh-CN" b="1" dirty="0">
                <a:solidFill>
                  <a:srgbClr val="2E4BFA"/>
                </a:solidFill>
                <a:sym typeface="MT Extra" pitchFamily="18" charset="2"/>
              </a:rPr>
              <a:t>add</a:t>
            </a:r>
            <a:r>
              <a:rPr lang="en-US" altLang="zh-CN" b="1" dirty="0">
                <a:sym typeface="MT Extra" pitchFamily="18" charset="2"/>
              </a:rPr>
              <a:t>(int </a:t>
            </a:r>
            <a:r>
              <a:rPr lang="en-US" altLang="zh-CN" b="1" dirty="0" err="1">
                <a:sym typeface="MT Extra" pitchFamily="18" charset="2"/>
              </a:rPr>
              <a:t>i</a:t>
            </a:r>
            <a:r>
              <a:rPr lang="en-US" altLang="zh-CN" b="1" dirty="0">
                <a:sym typeface="MT Extra" pitchFamily="18" charset="2"/>
              </a:rPr>
              <a:t>) </a:t>
            </a:r>
            <a:r>
              <a:rPr lang="en-US" altLang="zh-CN" dirty="0">
                <a:sym typeface="MT Extra" pitchFamily="18" charset="2"/>
              </a:rPr>
              <a:t>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sym typeface="MT Extra" pitchFamily="18" charset="2"/>
              </a:rPr>
              <a:t>empty.wait</a:t>
            </a:r>
            <a:endParaRPr lang="en-US" altLang="zh-CN" dirty="0">
              <a:solidFill>
                <a:srgbClr val="FF0000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       access and add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r>
              <a:rPr lang="en-US" altLang="zh-CN" b="1" dirty="0"/>
              <a:t> </a:t>
            </a:r>
            <a:r>
              <a:rPr lang="en-US" altLang="zh-CN" dirty="0"/>
              <a:t>to buffer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sym typeface="MT Extra" pitchFamily="18" charset="2"/>
              </a:rPr>
              <a:t>full.signal</a:t>
            </a:r>
            <a:endParaRPr lang="en-US" altLang="zh-CN" dirty="0">
              <a:solidFill>
                <a:srgbClr val="FF0000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       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void </a:t>
            </a:r>
            <a:r>
              <a:rPr lang="en-US" altLang="zh-CN" b="1" dirty="0">
                <a:solidFill>
                  <a:srgbClr val="2E4BFA"/>
                </a:solidFill>
                <a:sym typeface="MT Extra" pitchFamily="18" charset="2"/>
              </a:rPr>
              <a:t>remove</a:t>
            </a:r>
            <a:r>
              <a:rPr lang="en-US" altLang="zh-CN" b="1" dirty="0">
                <a:sym typeface="MT Extra" pitchFamily="18" charset="2"/>
              </a:rPr>
              <a:t>(int </a:t>
            </a:r>
            <a:r>
              <a:rPr lang="en-US" altLang="zh-CN" b="1" dirty="0" err="1">
                <a:sym typeface="MT Extra" pitchFamily="18" charset="2"/>
              </a:rPr>
              <a:t>i</a:t>
            </a:r>
            <a:r>
              <a:rPr lang="en-US" altLang="zh-CN" b="1" dirty="0">
                <a:sym typeface="MT Extra" pitchFamily="18" charset="2"/>
              </a:rPr>
              <a:t>) </a:t>
            </a:r>
            <a:r>
              <a:rPr lang="en-US" altLang="zh-CN" dirty="0">
                <a:sym typeface="MT Extra" pitchFamily="18" charset="2"/>
              </a:rPr>
              <a:t>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sym typeface="MT Extra" pitchFamily="18" charset="2"/>
              </a:rPr>
              <a:t>full.wait</a:t>
            </a:r>
            <a:endParaRPr lang="en-US" altLang="zh-CN" dirty="0">
              <a:solidFill>
                <a:srgbClr val="FF0000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       access and remove</a:t>
            </a:r>
            <a:r>
              <a:rPr lang="en-US" altLang="zh-CN" b="1" dirty="0"/>
              <a:t> </a:t>
            </a:r>
            <a:r>
              <a:rPr lang="en-US" altLang="zh-CN" dirty="0"/>
              <a:t>from buffer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/>
              <a:t>       to </a:t>
            </a:r>
            <a:r>
              <a:rPr lang="en-US" altLang="zh-CN" dirty="0" err="1"/>
              <a:t>nextc</a:t>
            </a:r>
            <a:endParaRPr lang="en-US" altLang="zh-CN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sym typeface="MT Extra" pitchFamily="18" charset="2"/>
              </a:rPr>
              <a:t>empty.signal</a:t>
            </a:r>
            <a:endParaRPr lang="en-US" altLang="zh-CN" dirty="0">
              <a:solidFill>
                <a:srgbClr val="FF0000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       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48A6DBC-916E-40A4-98EA-F4BE98AC41AA}"/>
              </a:ext>
            </a:extLst>
          </p:cNvPr>
          <p:cNvSpPr txBox="1">
            <a:spLocks noChangeArrowheads="1"/>
          </p:cNvSpPr>
          <p:nvPr/>
        </p:nvSpPr>
        <p:spPr>
          <a:xfrm>
            <a:off x="8727439" y="781965"/>
            <a:ext cx="2999005" cy="58156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Producer i: </a:t>
            </a:r>
            <a:endParaRPr lang="en-US" altLang="zh-CN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ym typeface="MT Extra" pitchFamily="18" charset="2"/>
              </a:rPr>
              <a:t>         </a:t>
            </a:r>
            <a:r>
              <a:rPr lang="en-US" altLang="zh-CN" dirty="0" err="1">
                <a:solidFill>
                  <a:srgbClr val="2E4BFA"/>
                </a:solidFill>
                <a:sym typeface="MT Extra" pitchFamily="18" charset="2"/>
              </a:rPr>
              <a:t>pc.add</a:t>
            </a:r>
            <a:r>
              <a:rPr lang="en-US" altLang="zh-CN" dirty="0">
                <a:solidFill>
                  <a:srgbClr val="2E4BFA"/>
                </a:solidFill>
                <a:sym typeface="MT Extra" pitchFamily="18" charset="2"/>
              </a:rPr>
              <a:t>(</a:t>
            </a:r>
            <a:r>
              <a:rPr lang="en-US" altLang="zh-CN" dirty="0" err="1">
                <a:solidFill>
                  <a:srgbClr val="2E4BFA"/>
                </a:solidFill>
                <a:sym typeface="MT Extra" pitchFamily="18" charset="2"/>
              </a:rPr>
              <a:t>i</a:t>
            </a:r>
            <a:r>
              <a:rPr lang="en-US" altLang="zh-CN" dirty="0">
                <a:solidFill>
                  <a:srgbClr val="2E4BFA"/>
                </a:solidFill>
                <a:sym typeface="MT Extra" pitchFamily="18" charset="2"/>
              </a:rPr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olidFill>
                <a:srgbClr val="2E4BFA"/>
              </a:solidFill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b="1" dirty="0">
                <a:sym typeface="MT Extra" pitchFamily="18" charset="2"/>
              </a:rPr>
              <a:t>Consumer i: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r>
              <a:rPr lang="en-US" altLang="zh-CN" dirty="0">
                <a:solidFill>
                  <a:srgbClr val="2E4BFA"/>
                </a:solidFill>
                <a:sym typeface="MT Extra" pitchFamily="18" charset="2"/>
              </a:rPr>
              <a:t>         </a:t>
            </a:r>
            <a:r>
              <a:rPr lang="en-US" altLang="zh-CN" dirty="0" err="1">
                <a:solidFill>
                  <a:srgbClr val="2E4BFA"/>
                </a:solidFill>
                <a:sym typeface="MT Extra" pitchFamily="18" charset="2"/>
              </a:rPr>
              <a:t>pc.remove</a:t>
            </a:r>
            <a:r>
              <a:rPr lang="en-US" altLang="zh-CN" dirty="0">
                <a:solidFill>
                  <a:srgbClr val="2E4BFA"/>
                </a:solidFill>
                <a:sym typeface="MT Extra" pitchFamily="18" charset="2"/>
              </a:rPr>
              <a:t>(</a:t>
            </a:r>
            <a:r>
              <a:rPr lang="en-US" altLang="zh-CN" dirty="0" err="1">
                <a:solidFill>
                  <a:srgbClr val="2E4BFA"/>
                </a:solidFill>
                <a:sym typeface="MT Extra" pitchFamily="18" charset="2"/>
              </a:rPr>
              <a:t>i</a:t>
            </a:r>
            <a:r>
              <a:rPr lang="en-US" altLang="zh-CN" dirty="0">
                <a:solidFill>
                  <a:srgbClr val="2E4BFA"/>
                </a:solidFill>
                <a:sym typeface="MT Extra" pitchFamily="18" charset="2"/>
              </a:rPr>
              <a:t>)</a:t>
            </a: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b="1" dirty="0">
              <a:sym typeface="MT Extra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023938" algn="l"/>
                <a:tab pos="1601788" algn="l"/>
                <a:tab pos="2120900" algn="l"/>
                <a:tab pos="2395538" algn="l"/>
              </a:tabLst>
            </a:pPr>
            <a:endParaRPr lang="en-US" altLang="zh-CN" dirty="0">
              <a:solidFill>
                <a:srgbClr val="2E4BFA"/>
              </a:solidFill>
              <a:sym typeface="MT Extra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37570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7154E-80E6-40AD-A665-C74BCADC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 for Dining Philosophers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3990D-BCD9-48D3-B849-C294F3CC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37E6-C8FB-40D0-8BE2-00EBC01F942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5DA4FF-4B83-4CFB-B41C-F5D2DA6B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121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EF8A924-DA63-4CDE-BE78-2A1ECABD86B9}"/>
              </a:ext>
            </a:extLst>
          </p:cNvPr>
          <p:cNvSpPr txBox="1">
            <a:spLocks noChangeArrowheads="1"/>
          </p:cNvSpPr>
          <p:nvPr/>
        </p:nvSpPr>
        <p:spPr>
          <a:xfrm>
            <a:off x="86360" y="813594"/>
            <a:ext cx="8497888" cy="553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  <a:tabLst>
                <a:tab pos="519113" algn="l"/>
                <a:tab pos="966788" algn="l"/>
              </a:tabLst>
            </a:pPr>
            <a:r>
              <a:rPr lang="en-US" altLang="zh-CN" dirty="0"/>
              <a:t>Monitor </a:t>
            </a:r>
            <a:r>
              <a:rPr lang="en-US" altLang="zh-CN" sz="2800" b="1" dirty="0" err="1">
                <a:solidFill>
                  <a:srgbClr val="2E4BFA"/>
                </a:solidFill>
              </a:rPr>
              <a:t>dp</a:t>
            </a:r>
            <a:r>
              <a:rPr lang="en-US" altLang="zh-CN" dirty="0"/>
              <a:t>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1.</a:t>
            </a:r>
            <a:r>
              <a:rPr lang="en-US" altLang="zh-CN" dirty="0"/>
              <a:t>	</a:t>
            </a:r>
            <a:r>
              <a:rPr lang="en-US" altLang="zh-CN" dirty="0" err="1"/>
              <a:t>enum</a:t>
            </a:r>
            <a:r>
              <a:rPr lang="en-US" altLang="zh-CN" dirty="0"/>
              <a:t> {thinking, hungry, eating} state[5];</a:t>
            </a:r>
            <a:endParaRPr lang="en-US" altLang="zh-CN" dirty="0">
              <a:solidFill>
                <a:schemeClr val="folHlink"/>
              </a:solidFill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>
                <a:solidFill>
                  <a:srgbClr val="FF0000"/>
                </a:solidFill>
              </a:rPr>
              <a:t> 2.</a:t>
            </a:r>
            <a:r>
              <a:rPr lang="en-US" altLang="zh-CN" dirty="0"/>
              <a:t>	condition self[5];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3.</a:t>
            </a:r>
            <a:r>
              <a:rPr lang="en-US" altLang="zh-CN" dirty="0"/>
              <a:t>	void pickup(int </a:t>
            </a:r>
            <a:r>
              <a:rPr lang="en-US" altLang="zh-CN" dirty="0" err="1"/>
              <a:t>i</a:t>
            </a:r>
            <a:r>
              <a:rPr lang="en-US" altLang="zh-CN" dirty="0"/>
              <a:t>) 	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        void putdown(int </a:t>
            </a:r>
            <a:r>
              <a:rPr lang="en-US" altLang="zh-CN" dirty="0" err="1"/>
              <a:t>i</a:t>
            </a:r>
            <a:r>
              <a:rPr lang="en-US" altLang="zh-CN" dirty="0"/>
              <a:t>) 	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    void test(int 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>
                <a:solidFill>
                  <a:srgbClr val="FF0000"/>
                </a:solidFill>
              </a:rPr>
              <a:t> 4. </a:t>
            </a:r>
            <a:r>
              <a:rPr lang="en-US" altLang="zh-CN" dirty="0"/>
              <a:t>void </a:t>
            </a:r>
            <a:r>
              <a:rPr lang="en-US" altLang="zh-CN" dirty="0" err="1"/>
              <a:t>init</a:t>
            </a:r>
            <a:r>
              <a:rPr lang="en-US" altLang="zh-CN" dirty="0"/>
              <a:t>() {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		for (int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5;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			state[</a:t>
            </a:r>
            <a:r>
              <a:rPr lang="en-US" altLang="zh-CN" dirty="0" err="1"/>
              <a:t>i</a:t>
            </a:r>
            <a:r>
              <a:rPr lang="en-US" altLang="zh-CN" dirty="0"/>
              <a:t>] = thinking;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	 }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9113" algn="l"/>
                <a:tab pos="966788" algn="l"/>
              </a:tabLst>
            </a:pPr>
            <a:r>
              <a:rPr lang="en-US" altLang="zh-CN" dirty="0"/>
              <a:t>	}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5DF87D1D-9BD8-4EE9-96F9-83DCFCD148F3}"/>
              </a:ext>
            </a:extLst>
          </p:cNvPr>
          <p:cNvSpPr>
            <a:spLocks/>
          </p:cNvSpPr>
          <p:nvPr/>
        </p:nvSpPr>
        <p:spPr bwMode="auto">
          <a:xfrm>
            <a:off x="6009640" y="2284254"/>
            <a:ext cx="76200" cy="914400"/>
          </a:xfrm>
          <a:prstGeom prst="righ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F9B5A77E-6ACF-4C75-8C6A-7480F6D7A851}"/>
              </a:ext>
            </a:extLst>
          </p:cNvPr>
          <p:cNvSpPr>
            <a:spLocks/>
          </p:cNvSpPr>
          <p:nvPr/>
        </p:nvSpPr>
        <p:spPr bwMode="auto">
          <a:xfrm>
            <a:off x="6009640" y="3808254"/>
            <a:ext cx="76200" cy="1295400"/>
          </a:xfrm>
          <a:prstGeom prst="rightBrace">
            <a:avLst>
              <a:gd name="adj1" fmla="val 141667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848F38-ED45-4C42-BB26-A42D385B3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040" y="4240054"/>
            <a:ext cx="237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initialization code</a:t>
            </a:r>
            <a:endParaRPr lang="zh-CN" altLang="en-US" sz="2400" dirty="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2BE8F45B-47A0-4038-BDAB-ACFD76C8D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5840" y="2512854"/>
            <a:ext cx="3033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concurrent procedures</a:t>
            </a:r>
            <a:endParaRPr lang="zh-CN" altLang="en-US" sz="2400" dirty="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561E3AFA-0464-437B-AE2C-123D91F70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077" y="1446054"/>
            <a:ext cx="281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-----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shared variables </a:t>
            </a:r>
            <a:endParaRPr lang="zh-CN" altLang="en-US" sz="2400" dirty="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0291E81-AA7D-4899-9DD8-2CB6992A3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4840" y="1827054"/>
            <a:ext cx="323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-----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conditional variables</a:t>
            </a:r>
            <a:endParaRPr lang="zh-CN" altLang="en-US" sz="2400" dirty="0">
              <a:solidFill>
                <a:srgbClr val="2E4BFA"/>
              </a:solidFill>
              <a:latin typeface="+mn-lt"/>
            </a:endParaRPr>
          </a:p>
        </p:txBody>
      </p:sp>
      <p:sp>
        <p:nvSpPr>
          <p:cNvPr id="15" name="AutoShape 1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8D5753C-1C39-43DA-9F20-8D39E108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160" y="1001554"/>
            <a:ext cx="431800" cy="215900"/>
          </a:xfrm>
          <a:prstGeom prst="actionButtonForwardNex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269242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107FA-5C8E-488C-88FD-E4FB5747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 for Dining Philosophers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24F47-7186-419F-8040-30D4A780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08-DDFC-4135-990E-C88F3684BE0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9BBF50-EA47-4811-A4EA-6EDAAE58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122</a:t>
            </a:fld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C3A241F-AB04-4DFB-9643-12308E756F82}"/>
              </a:ext>
            </a:extLst>
          </p:cNvPr>
          <p:cNvSpPr txBox="1">
            <a:spLocks noChangeArrowheads="1"/>
          </p:cNvSpPr>
          <p:nvPr/>
        </p:nvSpPr>
        <p:spPr>
          <a:xfrm>
            <a:off x="121920" y="781964"/>
            <a:ext cx="5537200" cy="5674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15000"/>
              </a:spcBef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void pickup(int </a:t>
            </a:r>
            <a:r>
              <a:rPr lang="en-US" altLang="zh-CN" dirty="0" err="1"/>
              <a:t>i</a:t>
            </a:r>
            <a:r>
              <a:rPr lang="en-US" altLang="zh-CN" dirty="0"/>
              <a:t>) {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      state[</a:t>
            </a:r>
            <a:r>
              <a:rPr lang="en-US" altLang="zh-CN" dirty="0" err="1"/>
              <a:t>i</a:t>
            </a:r>
            <a:r>
              <a:rPr lang="en-US" altLang="zh-CN" dirty="0"/>
              <a:t>] = hungry;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      test[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      if (state[</a:t>
            </a:r>
            <a:r>
              <a:rPr lang="en-US" altLang="zh-CN" dirty="0" err="1"/>
              <a:t>i</a:t>
            </a:r>
            <a:r>
              <a:rPr lang="en-US" altLang="zh-CN" dirty="0"/>
              <a:t>] != eating)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         </a:t>
            </a:r>
            <a:r>
              <a:rPr lang="en-US" altLang="zh-CN" dirty="0">
                <a:solidFill>
                  <a:srgbClr val="2E4BFA"/>
                </a:solidFill>
              </a:rPr>
              <a:t>self[</a:t>
            </a:r>
            <a:r>
              <a:rPr lang="en-US" altLang="zh-CN" dirty="0" err="1">
                <a:solidFill>
                  <a:srgbClr val="2E4BFA"/>
                </a:solidFill>
              </a:rPr>
              <a:t>i</a:t>
            </a:r>
            <a:r>
              <a:rPr lang="en-US" altLang="zh-CN" dirty="0">
                <a:solidFill>
                  <a:srgbClr val="2E4BFA"/>
                </a:solidFill>
              </a:rPr>
              <a:t>].wait();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 }</a:t>
            </a:r>
          </a:p>
          <a:p>
            <a:pPr>
              <a:lnSpc>
                <a:spcPct val="100000"/>
              </a:lnSpc>
              <a:spcBef>
                <a:spcPct val="15000"/>
              </a:spcBef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ct val="15000"/>
              </a:spcBef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void putdown(int </a:t>
            </a:r>
            <a:r>
              <a:rPr lang="en-US" altLang="zh-CN" dirty="0" err="1"/>
              <a:t>i</a:t>
            </a:r>
            <a:r>
              <a:rPr lang="en-US" altLang="zh-CN" dirty="0"/>
              <a:t>) {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state[</a:t>
            </a:r>
            <a:r>
              <a:rPr lang="en-US" altLang="zh-CN" dirty="0" err="1"/>
              <a:t>i</a:t>
            </a:r>
            <a:r>
              <a:rPr lang="en-US" altLang="zh-CN" dirty="0"/>
              <a:t>] = thinking;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/* test left and right neighbors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test((i+4) % 5);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test((i+1) % 5);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}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7DBDDEC-D7E2-4A8D-9B00-3BF8F51A8644}"/>
              </a:ext>
            </a:extLst>
          </p:cNvPr>
          <p:cNvSpPr txBox="1">
            <a:spLocks noChangeArrowheads="1"/>
          </p:cNvSpPr>
          <p:nvPr/>
        </p:nvSpPr>
        <p:spPr>
          <a:xfrm>
            <a:off x="5318760" y="776526"/>
            <a:ext cx="6233160" cy="4618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void test(int </a:t>
            </a:r>
            <a:r>
              <a:rPr lang="en-US" altLang="zh-CN" dirty="0" err="1"/>
              <a:t>i</a:t>
            </a:r>
            <a:r>
              <a:rPr lang="en-US" altLang="zh-CN" dirty="0"/>
              <a:t>) {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if ( (state[(</a:t>
            </a:r>
            <a:r>
              <a:rPr lang="en-US" altLang="zh-CN" dirty="0" err="1"/>
              <a:t>i</a:t>
            </a:r>
            <a:r>
              <a:rPr lang="en-US" altLang="zh-CN" dirty="0"/>
              <a:t> + 4) % 5] != eating) &amp;&amp;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  (state[</a:t>
            </a:r>
            <a:r>
              <a:rPr lang="en-US" altLang="zh-CN" dirty="0" err="1"/>
              <a:t>i</a:t>
            </a:r>
            <a:r>
              <a:rPr lang="en-US" altLang="zh-CN" dirty="0"/>
              <a:t>] == hungry) &amp;&amp;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  (state[(</a:t>
            </a:r>
            <a:r>
              <a:rPr lang="en-US" altLang="zh-CN" dirty="0" err="1"/>
              <a:t>i</a:t>
            </a:r>
            <a:r>
              <a:rPr lang="en-US" altLang="zh-CN" dirty="0"/>
              <a:t> + 1) % 5] != eating)) {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	state[</a:t>
            </a:r>
            <a:r>
              <a:rPr lang="en-US" altLang="zh-CN" dirty="0" err="1"/>
              <a:t>i</a:t>
            </a:r>
            <a:r>
              <a:rPr lang="en-US" altLang="zh-CN" dirty="0"/>
              <a:t>] = eating;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	</a:t>
            </a:r>
            <a:r>
              <a:rPr lang="en-US" altLang="zh-CN" dirty="0">
                <a:solidFill>
                  <a:srgbClr val="2E4BFA"/>
                </a:solidFill>
              </a:rPr>
              <a:t>self[</a:t>
            </a:r>
            <a:r>
              <a:rPr lang="en-US" altLang="zh-CN" dirty="0" err="1">
                <a:solidFill>
                  <a:srgbClr val="2E4BFA"/>
                </a:solidFill>
              </a:rPr>
              <a:t>i</a:t>
            </a:r>
            <a:r>
              <a:rPr lang="en-US" altLang="zh-CN" dirty="0">
                <a:solidFill>
                  <a:srgbClr val="2E4BFA"/>
                </a:solidFill>
              </a:rPr>
              <a:t>].signal();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 }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 }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909638" algn="l"/>
                <a:tab pos="1544638" algn="l"/>
                <a:tab pos="2120900" algn="l"/>
                <a:tab pos="3203575" algn="l"/>
              </a:tabLst>
            </a:pPr>
            <a:r>
              <a:rPr lang="en-US" altLang="zh-CN" dirty="0"/>
              <a:t>		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6E6F3F3-0D83-45DD-A248-649A15FEA5E9}"/>
              </a:ext>
            </a:extLst>
          </p:cNvPr>
          <p:cNvSpPr/>
          <p:nvPr/>
        </p:nvSpPr>
        <p:spPr>
          <a:xfrm>
            <a:off x="6787800" y="4231640"/>
            <a:ext cx="3407760" cy="2026920"/>
          </a:xfrm>
          <a:prstGeom prst="roundRect">
            <a:avLst>
              <a:gd name="adj" fmla="val 76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2400" dirty="0">
                <a:solidFill>
                  <a:schemeClr val="tx1"/>
                </a:solidFill>
              </a:rPr>
              <a:t>Philosopher i: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2400" dirty="0">
                <a:solidFill>
                  <a:schemeClr val="tx1"/>
                </a:solidFill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</a:rPr>
              <a:t>dp.pickup</a:t>
            </a:r>
            <a:r>
              <a:rPr lang="en-US" altLang="zh-CN" sz="2400" dirty="0">
                <a:solidFill>
                  <a:schemeClr val="tx1"/>
                </a:solidFill>
              </a:rPr>
              <a:t> (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eat                           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</a:t>
            </a:r>
            <a:r>
              <a:rPr lang="en-US" altLang="zh-CN" sz="2400" dirty="0" err="1">
                <a:solidFill>
                  <a:schemeClr val="tx1"/>
                </a:solidFill>
              </a:rPr>
              <a:t>dp.putdown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57265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5EEB8-08EE-4D1B-8163-18543820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 vs Semaphore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0D0B7-75CB-4D95-9860-707C6097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sz="2400" dirty="0"/>
              <a:t>Monitors are implemented by semaphores</a:t>
            </a:r>
          </a:p>
          <a:p>
            <a:pPr eaLnBrk="1" hangingPunct="1">
              <a:lnSpc>
                <a:spcPct val="110000"/>
              </a:lnSpc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sz="2400" dirty="0"/>
              <a:t>For more details, </a:t>
            </a:r>
            <a:r>
              <a:rPr lang="en-US" altLang="zh-CN" sz="2400" i="1" dirty="0"/>
              <a:t>refer to </a:t>
            </a:r>
            <a:r>
              <a:rPr lang="en-US" altLang="zh-CN" sz="2400" dirty="0"/>
              <a:t>Appendix 6-2</a:t>
            </a:r>
          </a:p>
          <a:p>
            <a:pPr eaLnBrk="1" hangingPunct="1">
              <a:lnSpc>
                <a:spcPct val="110000"/>
              </a:lnSpc>
              <a:tabLst>
                <a:tab pos="1890713" algn="l"/>
                <a:tab pos="2338388" algn="l"/>
                <a:tab pos="2511425" algn="l"/>
              </a:tabLst>
            </a:pPr>
            <a:endParaRPr lang="en-US" altLang="zh-CN" sz="2400" i="1" dirty="0"/>
          </a:p>
          <a:p>
            <a:pPr eaLnBrk="1" hangingPunct="1">
              <a:lnSpc>
                <a:spcPct val="110000"/>
              </a:lnSpc>
              <a:tabLst>
                <a:tab pos="1890713" algn="l"/>
                <a:tab pos="2338388" algn="l"/>
                <a:tab pos="2511425" algn="l"/>
              </a:tabLst>
            </a:pPr>
            <a:endParaRPr lang="en-US" altLang="zh-CN" sz="2400" i="1" dirty="0"/>
          </a:p>
          <a:p>
            <a:pPr eaLnBrk="1" hangingPunct="1">
              <a:lnSpc>
                <a:spcPct val="110000"/>
              </a:lnSpc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dirty="0"/>
              <a:t>Monitors vs Semaphores</a:t>
            </a:r>
            <a:endParaRPr lang="en-US" altLang="zh-CN" sz="2000" dirty="0"/>
          </a:p>
          <a:p>
            <a:pPr lvl="1" eaLnBrk="1" hangingPunct="1"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sz="2400" dirty="0"/>
              <a:t>refer to next slide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  <a:buFont typeface="Wingdings" pitchFamily="2" charset="2"/>
              <a:buNone/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sz="2400" dirty="0"/>
              <a:t>		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0D6BEB-0254-4A32-9E9D-02AE60A3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D2291-3DF3-4816-AD47-FBF2EE9528A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31F7C3-EF46-460C-9047-C640F3EA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729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A7730F-00DB-42CE-BFFD-5F11B39D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F3D86-8E81-48A1-8E9B-17A73DF9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6BDD-54CC-4DA9-B0B4-1E97AC333C0E}" type="datetime1">
              <a:rPr lang="zh-CN" altLang="en-US" smtClean="0"/>
              <a:t>2021/11/25</a:t>
            </a:fld>
            <a:endParaRPr lang="zh-CN" altLang="en-US" dirty="0"/>
          </a:p>
        </p:txBody>
      </p:sp>
      <p:graphicFrame>
        <p:nvGraphicFramePr>
          <p:cNvPr id="8" name="Group 114">
            <a:extLst>
              <a:ext uri="{FF2B5EF4-FFF2-40B4-BE49-F238E27FC236}">
                <a16:creationId xmlns:a16="http://schemas.microsoft.com/office/drawing/2014/main" id="{6049F160-86BE-4622-8B34-B19C75D49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34792"/>
              </p:ext>
            </p:extLst>
          </p:nvPr>
        </p:nvGraphicFramePr>
        <p:xfrm>
          <a:off x="609600" y="316139"/>
          <a:ext cx="10891520" cy="6286682"/>
        </p:xfrm>
        <a:graphic>
          <a:graphicData uri="http://schemas.openxmlformats.org/drawingml/2006/table">
            <a:tbl>
              <a:tblPr/>
              <a:tblGrid>
                <a:gridCol w="540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7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信号量方式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管程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【</a:t>
                      </a: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条件变量</a:t>
                      </a: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condition variable】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4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       互斥访问的资源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变量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,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e.g.1   buffer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e.g.2  shared data;  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readcount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e.g.3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餐桌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; state[i]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            monitor;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shared variables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说明：管程自动实现对管程所代表的资源或管程内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shared variables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的互斥访问，因此不需要单独定义类似于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binary semaphores 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mutex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角色的结构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1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binary semaphores: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对临界资源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变量互斥访问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e.g.1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mutex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e.g.2 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wrt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, mutex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e.g.3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mutex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E4BFA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69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      counting semaphores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e.g.1  empty, full;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e.g.2  self[i];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     conditional variable x +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用户空间计数变量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8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wait(), signal() on counting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semaphores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x.wait(), x.signal() on conditional variables</a:t>
                      </a: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concurrent processes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的各个业务逻辑步骤</a:t>
                      </a: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  concurrent procedures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673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shared variables,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binary semaphores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, counting semaphores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初始化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695" marB="456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initialization code: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对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shared variables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conditional variables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初始化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说明：无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E4BFA"/>
                          </a:solidFill>
                          <a:effectLst/>
                          <a:latin typeface="+mn-lt"/>
                          <a:ea typeface="微软雅黑 Light" panose="020B0502040204020203" pitchFamily="34" charset="-122"/>
                        </a:rPr>
                        <a:t>binary semaphores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2E4BFA"/>
                        </a:solidFill>
                        <a:effectLst/>
                        <a:latin typeface="+mn-lt"/>
                        <a:ea typeface="微软雅黑 Light" panose="020B0502040204020203" pitchFamily="34" charset="-122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259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B3D31-24C9-43EC-B377-E9FF1BA2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Monitors vs Semaphores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986C33-94FC-496A-9169-618D6493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AF67-38FC-4E9F-AA2C-87DFE0181CF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66729F-4F44-4FF6-A58F-1E961E17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125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0490AA-8021-4705-A0E4-CF8731C975C5}"/>
              </a:ext>
            </a:extLst>
          </p:cNvPr>
          <p:cNvSpPr txBox="1">
            <a:spLocks noChangeArrowheads="1"/>
          </p:cNvSpPr>
          <p:nvPr/>
        </p:nvSpPr>
        <p:spPr>
          <a:xfrm>
            <a:off x="141288" y="781965"/>
            <a:ext cx="11451272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以管程方式实现的并发进程，其业务逻辑由一系列顺序步骤组成；</a:t>
            </a:r>
          </a:p>
          <a:p>
            <a:r>
              <a:rPr lang="zh-CN" altLang="en-US" dirty="0"/>
              <a:t>当其中某些业务逻辑步骤需要访问临界资源时，需要采用定义在管程内的</a:t>
            </a:r>
            <a:r>
              <a:rPr lang="en-US" altLang="zh-CN" dirty="0"/>
              <a:t>procedures</a:t>
            </a:r>
            <a:endParaRPr lang="zh-CN" altLang="en-US" dirty="0"/>
          </a:p>
          <a:p>
            <a:r>
              <a:rPr lang="zh-CN" altLang="en-US" dirty="0"/>
              <a:t>如果进程在其生命周期内需要顺序访问多个临界资源，每个临界资源通过一个管程来控制对其互斥访问，则进程的业务逻辑步骤中会调用来自多个管程的</a:t>
            </a:r>
            <a:r>
              <a:rPr lang="en-US" altLang="zh-CN" dirty="0"/>
              <a:t>procedures</a:t>
            </a:r>
          </a:p>
          <a:p>
            <a:pPr lvl="1">
              <a:lnSpc>
                <a:spcPct val="95000"/>
              </a:lnSpc>
            </a:pPr>
            <a:r>
              <a:rPr lang="en-US" altLang="zh-CN" dirty="0"/>
              <a:t> e.g. </a:t>
            </a:r>
            <a:r>
              <a:rPr lang="zh-CN" altLang="en-US" dirty="0"/>
              <a:t>“小和尚</a:t>
            </a:r>
            <a:r>
              <a:rPr lang="en-US" altLang="zh-CN" dirty="0"/>
              <a:t>-</a:t>
            </a:r>
            <a:r>
              <a:rPr lang="zh-CN" altLang="en-US" dirty="0"/>
              <a:t>老和尚挑水取水”中水井、水缸、水桶</a:t>
            </a:r>
            <a:endParaRPr lang="en-US" altLang="zh-CN" dirty="0"/>
          </a:p>
          <a:p>
            <a:endParaRPr lang="zh-CN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232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34545-A851-49E9-9ED7-C50A10F9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实际编程环境下的</a:t>
            </a:r>
            <a:r>
              <a:rPr lang="en-US" altLang="zh-CN" dirty="0"/>
              <a:t>Condition Variable【</a:t>
            </a:r>
            <a:r>
              <a:rPr lang="zh-CN" altLang="en-US" dirty="0"/>
              <a:t>条件变量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DCE03-35AB-4CC0-9DB6-CD744DA7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condition variable</a:t>
            </a:r>
            <a:r>
              <a:rPr lang="zh-CN" altLang="en-US" dirty="0"/>
              <a:t>，避免线程忙等待</a:t>
            </a:r>
            <a:endParaRPr lang="en-US" altLang="zh-CN" dirty="0"/>
          </a:p>
          <a:p>
            <a:pPr lvl="1"/>
            <a:r>
              <a:rPr lang="zh-CN" altLang="en-US" dirty="0"/>
              <a:t>条件变量对应的某种</a:t>
            </a:r>
            <a:r>
              <a:rPr lang="zh-CN" altLang="en-US" dirty="0">
                <a:solidFill>
                  <a:srgbClr val="FF0000"/>
                </a:solidFill>
              </a:rPr>
              <a:t>特定条件</a:t>
            </a:r>
            <a:r>
              <a:rPr lang="zh-CN" altLang="en-US" dirty="0"/>
              <a:t>是否满足</a:t>
            </a:r>
            <a:endParaRPr lang="en-US" altLang="zh-CN" dirty="0"/>
          </a:p>
          <a:p>
            <a:pPr lvl="2"/>
            <a:r>
              <a:rPr lang="zh-CN" altLang="en-US" dirty="0"/>
              <a:t>如是否</a:t>
            </a:r>
            <a:r>
              <a:rPr lang="zh-CN" altLang="en-US" dirty="0">
                <a:solidFill>
                  <a:srgbClr val="FF0000"/>
                </a:solidFill>
              </a:rPr>
              <a:t>有空缓冲区 </a:t>
            </a:r>
            <a:r>
              <a:rPr lang="en-US" altLang="zh-CN" dirty="0" err="1">
                <a:solidFill>
                  <a:srgbClr val="FF0000"/>
                </a:solidFill>
              </a:rPr>
              <a:t>empty_cond</a:t>
            </a:r>
            <a:r>
              <a:rPr lang="zh-CN" altLang="en-US" dirty="0"/>
              <a:t>、是否</a:t>
            </a:r>
            <a:r>
              <a:rPr lang="zh-CN" altLang="en-US" dirty="0">
                <a:solidFill>
                  <a:srgbClr val="FF0000"/>
                </a:solidFill>
              </a:rPr>
              <a:t>有满缓冲区</a:t>
            </a:r>
            <a:r>
              <a:rPr lang="en-US" altLang="zh-CN" dirty="0" err="1">
                <a:solidFill>
                  <a:srgbClr val="FF0000"/>
                </a:solidFill>
              </a:rPr>
              <a:t>full_cond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在用户空间中，定义特定条件的具体形式，判断该特定条件是否满足</a:t>
            </a:r>
            <a:endParaRPr lang="en-US" altLang="zh-CN" dirty="0"/>
          </a:p>
          <a:p>
            <a:pPr lvl="2"/>
            <a:r>
              <a:rPr lang="zh-CN" altLang="en-US" dirty="0"/>
              <a:t>条件“有空缓冲区”：</a:t>
            </a:r>
            <a:r>
              <a:rPr lang="en-US" altLang="zh-CN" dirty="0"/>
              <a:t>int empty,  empty&gt;0</a:t>
            </a:r>
          </a:p>
          <a:p>
            <a:pPr lvl="2"/>
            <a:r>
              <a:rPr lang="zh-CN" altLang="en-US" dirty="0"/>
              <a:t>条件“用满缓冲区”：</a:t>
            </a:r>
            <a:r>
              <a:rPr lang="en-US" altLang="zh-CN" dirty="0"/>
              <a:t>int full,   full&gt;0</a:t>
            </a:r>
          </a:p>
          <a:p>
            <a:r>
              <a:rPr lang="zh-CN" altLang="en-US" dirty="0"/>
              <a:t>条件变量与互斥锁搭配使用，互斥锁用于保护对特定条件的判断，</a:t>
            </a:r>
            <a:r>
              <a:rPr lang="en-US" altLang="zh-CN" dirty="0"/>
              <a:t>e.g.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69FCD-9E47-4DC7-971C-127729A6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38CFD-49FE-4FB3-B995-FDF68E077F3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2EFF8-A0FB-4A77-A820-DEC6C06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C239AF-576A-4E2A-889D-598E13447CF5}"/>
              </a:ext>
            </a:extLst>
          </p:cNvPr>
          <p:cNvSpPr txBox="1"/>
          <p:nvPr/>
        </p:nvSpPr>
        <p:spPr>
          <a:xfrm>
            <a:off x="447870" y="4200056"/>
            <a:ext cx="540708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400" dirty="0"/>
              <a:t>lock(mutex) </a:t>
            </a:r>
          </a:p>
          <a:p>
            <a:r>
              <a:rPr lang="en-US" altLang="zh-CN" sz="2400" dirty="0"/>
              <a:t> if (empty=0)  //</a:t>
            </a:r>
            <a:r>
              <a:rPr lang="zh-CN" altLang="en-US" sz="2400" dirty="0"/>
              <a:t>无空缓冲区</a:t>
            </a:r>
            <a:endParaRPr lang="en-US" altLang="zh-CN" sz="2400" dirty="0"/>
          </a:p>
          <a:p>
            <a:r>
              <a:rPr lang="en-US" altLang="zh-CN" sz="2400" dirty="0"/>
              <a:t>     then  </a:t>
            </a:r>
            <a:r>
              <a:rPr lang="zh-CN" altLang="en-US" sz="2400" dirty="0"/>
              <a:t>使用定义在</a:t>
            </a:r>
            <a:r>
              <a:rPr lang="en-US" altLang="zh-CN" sz="2400" dirty="0" err="1">
                <a:solidFill>
                  <a:srgbClr val="FF0000"/>
                </a:solidFill>
              </a:rPr>
              <a:t>empty_cond</a:t>
            </a:r>
            <a:r>
              <a:rPr lang="zh-CN" altLang="en-US" sz="2400" dirty="0"/>
              <a:t>上</a:t>
            </a:r>
            <a:endParaRPr lang="en-US" altLang="zh-CN" sz="2400" dirty="0"/>
          </a:p>
          <a:p>
            <a:r>
              <a:rPr lang="en-US" altLang="zh-CN" sz="2400" dirty="0"/>
              <a:t>                </a:t>
            </a:r>
            <a:r>
              <a:rPr lang="zh-CN" altLang="en-US" sz="2400" dirty="0"/>
              <a:t>的</a:t>
            </a:r>
            <a:r>
              <a:rPr lang="en-US" altLang="zh-CN" sz="2400" dirty="0" err="1">
                <a:solidFill>
                  <a:srgbClr val="2E4BFA"/>
                </a:solidFill>
              </a:rPr>
              <a:t>cond_wait</a:t>
            </a:r>
            <a:r>
              <a:rPr lang="zh-CN" altLang="en-US" sz="2400" dirty="0"/>
              <a:t>操作，挂起本线程</a:t>
            </a:r>
            <a:endParaRPr lang="en-US" altLang="zh-CN" sz="2400" dirty="0"/>
          </a:p>
          <a:p>
            <a:r>
              <a:rPr lang="en-US" altLang="zh-CN" sz="2400" dirty="0"/>
              <a:t>  empty--</a:t>
            </a:r>
          </a:p>
          <a:p>
            <a:r>
              <a:rPr lang="en-US" altLang="zh-CN" sz="2400" dirty="0"/>
              <a:t>  unlock(mutex)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5D51E3-FEAB-413A-BE47-4AAFFCF75882}"/>
              </a:ext>
            </a:extLst>
          </p:cNvPr>
          <p:cNvSpPr txBox="1"/>
          <p:nvPr/>
        </p:nvSpPr>
        <p:spPr>
          <a:xfrm>
            <a:off x="6096000" y="4200056"/>
            <a:ext cx="52873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400" dirty="0"/>
              <a:t>lock(mutex) </a:t>
            </a:r>
          </a:p>
          <a:p>
            <a:r>
              <a:rPr lang="en-US" altLang="zh-CN" sz="2400" dirty="0"/>
              <a:t> if (full=0)  //</a:t>
            </a:r>
            <a:r>
              <a:rPr lang="zh-CN" altLang="en-US" sz="2400" dirty="0"/>
              <a:t>无满缓冲区</a:t>
            </a:r>
            <a:endParaRPr lang="en-US" altLang="zh-CN" sz="2400" dirty="0"/>
          </a:p>
          <a:p>
            <a:r>
              <a:rPr lang="en-US" altLang="zh-CN" sz="2400" dirty="0"/>
              <a:t>     then  </a:t>
            </a:r>
            <a:r>
              <a:rPr lang="zh-CN" altLang="en-US" sz="2400" dirty="0"/>
              <a:t>使用定义在</a:t>
            </a:r>
            <a:r>
              <a:rPr lang="en-US" altLang="zh-CN" sz="2400" dirty="0" err="1">
                <a:solidFill>
                  <a:srgbClr val="FF0000"/>
                </a:solidFill>
              </a:rPr>
              <a:t>full_cond</a:t>
            </a:r>
            <a:r>
              <a:rPr lang="zh-CN" altLang="en-US" sz="2400" dirty="0"/>
              <a:t>上</a:t>
            </a:r>
            <a:endParaRPr lang="en-US" altLang="zh-CN" sz="2400" dirty="0"/>
          </a:p>
          <a:p>
            <a:r>
              <a:rPr lang="en-US" altLang="zh-CN" sz="2400" dirty="0"/>
              <a:t>               </a:t>
            </a:r>
            <a:r>
              <a:rPr lang="zh-CN" altLang="en-US" sz="2400" dirty="0"/>
              <a:t>的</a:t>
            </a:r>
            <a:r>
              <a:rPr lang="en-US" altLang="zh-CN" sz="2400" dirty="0" err="1">
                <a:solidFill>
                  <a:srgbClr val="2E4BFA"/>
                </a:solidFill>
              </a:rPr>
              <a:t>cond_wait</a:t>
            </a:r>
            <a:r>
              <a:rPr lang="zh-CN" altLang="en-US" sz="2400" dirty="0"/>
              <a:t>操作，挂起本线程</a:t>
            </a:r>
            <a:endParaRPr lang="en-US" altLang="zh-CN" sz="2400" dirty="0"/>
          </a:p>
          <a:p>
            <a:r>
              <a:rPr lang="en-US" altLang="zh-CN" sz="2400" dirty="0"/>
              <a:t>  full--</a:t>
            </a:r>
          </a:p>
          <a:p>
            <a:r>
              <a:rPr lang="en-US" altLang="zh-CN" sz="2400" dirty="0"/>
              <a:t>  unlock(mutex)</a:t>
            </a:r>
          </a:p>
        </p:txBody>
      </p:sp>
    </p:spTree>
    <p:extLst>
      <p:ext uri="{BB962C8B-B14F-4D97-AF65-F5344CB8AC3E}">
        <p14:creationId xmlns:p14="http://schemas.microsoft.com/office/powerpoint/2010/main" val="3455154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34545-A851-49E9-9ED7-C50A10F9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Condition Variable【</a:t>
            </a:r>
            <a:r>
              <a:rPr lang="zh-CN" altLang="en-US" dirty="0"/>
              <a:t>条件变量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DCE03-35AB-4CC0-9DB6-CD744DA7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03197"/>
          </a:xfrm>
        </p:spPr>
        <p:txBody>
          <a:bodyPr>
            <a:normAutofit/>
          </a:bodyPr>
          <a:lstStyle/>
          <a:p>
            <a:pPr marL="269875" lvl="1">
              <a:lnSpc>
                <a:spcPct val="13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利用定义在条件变量上的访问接口</a:t>
            </a:r>
            <a:r>
              <a:rPr lang="en-US" altLang="zh-CN" dirty="0" err="1">
                <a:solidFill>
                  <a:srgbClr val="2E4BFA"/>
                </a:solidFill>
              </a:rPr>
              <a:t>cond_wait</a:t>
            </a:r>
            <a:r>
              <a:rPr lang="zh-CN" altLang="en-US" dirty="0"/>
              <a:t>，在条件变量代表的条件不满足时，挂起线程</a:t>
            </a:r>
            <a:endParaRPr lang="en-US" altLang="zh-CN" dirty="0"/>
          </a:p>
          <a:p>
            <a:pPr lvl="1"/>
            <a:r>
              <a:rPr lang="en-US" altLang="zh-CN" dirty="0" err="1"/>
              <a:t>cond_wait</a:t>
            </a:r>
            <a:r>
              <a:rPr lang="zh-CN" altLang="en-US" dirty="0"/>
              <a:t>的参数：</a:t>
            </a:r>
            <a:r>
              <a:rPr lang="en-US" altLang="zh-CN" dirty="0" err="1"/>
              <a:t>cond_wait</a:t>
            </a:r>
            <a:r>
              <a:rPr lang="en-US" altLang="zh-CN" dirty="0"/>
              <a:t>(</a:t>
            </a:r>
            <a:r>
              <a:rPr lang="zh-CN" altLang="en-US" dirty="0"/>
              <a:t>条件变量，搭配使用的锁</a:t>
            </a:r>
            <a:r>
              <a:rPr lang="en-US" altLang="zh-CN" dirty="0"/>
              <a:t>)</a:t>
            </a:r>
          </a:p>
          <a:p>
            <a:pPr marL="269875" lvl="1">
              <a:lnSpc>
                <a:spcPct val="13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利用定义在条件变量上的访问接口</a:t>
            </a:r>
            <a:r>
              <a:rPr lang="en-US" altLang="zh-CN" dirty="0" err="1">
                <a:solidFill>
                  <a:srgbClr val="2E4BFA"/>
                </a:solidFill>
              </a:rPr>
              <a:t>cond_signal</a:t>
            </a:r>
            <a:r>
              <a:rPr lang="zh-CN" altLang="en-US" dirty="0"/>
              <a:t>，在条件变量代表的不满足时，唤醒被挂起的线程</a:t>
            </a:r>
            <a:endParaRPr lang="en-US" altLang="zh-CN" dirty="0"/>
          </a:p>
          <a:p>
            <a:pPr lvl="1"/>
            <a:r>
              <a:rPr lang="en-US" altLang="zh-CN" dirty="0" err="1"/>
              <a:t>cond_signal</a:t>
            </a:r>
            <a:r>
              <a:rPr lang="zh-CN" altLang="en-US" dirty="0"/>
              <a:t>的参数：</a:t>
            </a:r>
            <a:r>
              <a:rPr lang="en-US" altLang="zh-CN" dirty="0" err="1"/>
              <a:t>cond_signal</a:t>
            </a:r>
            <a:r>
              <a:rPr lang="en-US" altLang="zh-CN" dirty="0"/>
              <a:t>(</a:t>
            </a:r>
            <a:r>
              <a:rPr lang="zh-CN" altLang="en-US" dirty="0"/>
              <a:t>条件变量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pPr marL="269875" lvl="1">
              <a:lnSpc>
                <a:spcPct val="13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269875" lvl="1">
              <a:lnSpc>
                <a:spcPct val="13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69FCD-9E47-4DC7-971C-127729A6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38CFD-49FE-4FB3-B995-FDF68E077F3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2EFF8-A0FB-4A77-A820-DEC6C061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098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基于条件变量和互斥锁的生产者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B9656-F618-4EAE-A013-DFB95FFA3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211592" cy="5813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     int  empty=5;</a:t>
            </a:r>
          </a:p>
          <a:p>
            <a:pPr marL="0" indent="0">
              <a:buNone/>
            </a:pPr>
            <a:r>
              <a:rPr lang="en-US" altLang="zh-CN" dirty="0"/>
              <a:t>2     </a:t>
            </a:r>
            <a:r>
              <a:rPr lang="en-US" altLang="zh-CN" dirty="0" err="1"/>
              <a:t>struc</a:t>
            </a:r>
            <a:r>
              <a:rPr lang="en-US" altLang="zh-CN" dirty="0"/>
              <a:t>  </a:t>
            </a:r>
            <a:r>
              <a:rPr lang="en-US" altLang="zh-CN" dirty="0" err="1"/>
              <a:t>cond</a:t>
            </a:r>
            <a:r>
              <a:rPr lang="en-US" altLang="zh-CN" dirty="0"/>
              <a:t>  </a:t>
            </a:r>
            <a:r>
              <a:rPr lang="en-US" altLang="zh-CN" dirty="0" err="1"/>
              <a:t>empty_cond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3     lock    </a:t>
            </a:r>
            <a:r>
              <a:rPr lang="en-US" altLang="zh-CN" dirty="0" err="1"/>
              <a:t>empty_cnt_lock</a:t>
            </a:r>
            <a:r>
              <a:rPr lang="en-US" altLang="zh-CN" dirty="0"/>
              <a:t>;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     int  full=0;</a:t>
            </a:r>
          </a:p>
          <a:p>
            <a:pPr marL="0" indent="0">
              <a:buNone/>
            </a:pPr>
            <a:r>
              <a:rPr lang="en-US" altLang="zh-CN" dirty="0"/>
              <a:t>5     </a:t>
            </a:r>
            <a:r>
              <a:rPr lang="en-US" altLang="zh-CN" dirty="0" err="1"/>
              <a:t>struc</a:t>
            </a:r>
            <a:r>
              <a:rPr lang="en-US" altLang="zh-CN" dirty="0"/>
              <a:t>  </a:t>
            </a:r>
            <a:r>
              <a:rPr lang="en-US" altLang="zh-CN" dirty="0" err="1"/>
              <a:t>cond</a:t>
            </a:r>
            <a:r>
              <a:rPr lang="en-US" altLang="zh-CN" dirty="0"/>
              <a:t>  </a:t>
            </a:r>
            <a:r>
              <a:rPr lang="en-US" altLang="zh-CN" dirty="0" err="1"/>
              <a:t>full_cond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6     lock   </a:t>
            </a:r>
            <a:r>
              <a:rPr lang="en-US" altLang="zh-CN" dirty="0" err="1"/>
              <a:t>full_cnt_lock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</a:p>
          <a:p>
            <a:pPr marL="0" indent="0">
              <a:buNone/>
            </a:pPr>
            <a:r>
              <a:rPr lang="en-US" altLang="zh-CN" dirty="0"/>
              <a:t>8     void producer(void)</a:t>
            </a:r>
          </a:p>
          <a:p>
            <a:pPr marL="0" indent="0">
              <a:buNone/>
            </a:pPr>
            <a:r>
              <a:rPr lang="en-US" altLang="zh-CN" dirty="0"/>
              <a:t>9     {</a:t>
            </a:r>
          </a:p>
          <a:p>
            <a:pPr marL="0" indent="0">
              <a:buNone/>
            </a:pPr>
            <a:r>
              <a:rPr lang="en-US" altLang="zh-CN" dirty="0"/>
              <a:t>10          int  </a:t>
            </a:r>
            <a:r>
              <a:rPr lang="en-US" altLang="zh-CN" dirty="0" err="1"/>
              <a:t>new_msg</a:t>
            </a:r>
            <a:r>
              <a:rPr lang="en-US" altLang="zh-CN" dirty="0"/>
              <a:t>;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4833189" y="781965"/>
            <a:ext cx="7329040" cy="5813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11     while (true)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12        </a:t>
            </a:r>
            <a:r>
              <a:rPr lang="en-US" altLang="zh-CN" dirty="0" err="1"/>
              <a:t>new_msg</a:t>
            </a:r>
            <a:r>
              <a:rPr lang="en-US" altLang="zh-CN" dirty="0"/>
              <a:t>=</a:t>
            </a:r>
            <a:r>
              <a:rPr lang="en-US" altLang="zh-CN" dirty="0" err="1"/>
              <a:t>producer_new</a:t>
            </a:r>
            <a:r>
              <a:rPr lang="en-US" altLang="zh-CN" dirty="0"/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13        lock(&amp;</a:t>
            </a:r>
            <a:r>
              <a:rPr lang="en-US" altLang="zh-CN" dirty="0" err="1"/>
              <a:t>empty_cnt_lock</a:t>
            </a:r>
            <a:r>
              <a:rPr lang="en-US" altLang="zh-CN" dirty="0"/>
              <a:t>);  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14        while  (empty==0)   //</a:t>
            </a:r>
            <a:r>
              <a:rPr lang="zh-CN" altLang="en-US" dirty="0"/>
              <a:t>利用变量</a:t>
            </a:r>
            <a:r>
              <a:rPr lang="en-US" altLang="zh-CN" dirty="0"/>
              <a:t>empty</a:t>
            </a:r>
            <a:r>
              <a:rPr lang="zh-CN" altLang="en-US" dirty="0"/>
              <a:t>，判断条件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/>
              <a:t>                                                     “有空缓冲区””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15              </a:t>
            </a:r>
            <a:r>
              <a:rPr lang="en-US" altLang="zh-CN" dirty="0" err="1"/>
              <a:t>cond_wait</a:t>
            </a:r>
            <a:r>
              <a:rPr lang="en-US" altLang="zh-CN" dirty="0">
                <a:solidFill>
                  <a:srgbClr val="2E4BFA"/>
                </a:solidFill>
              </a:rPr>
              <a:t>(&amp;</a:t>
            </a:r>
            <a:r>
              <a:rPr lang="en-US" altLang="zh-CN" dirty="0" err="1">
                <a:solidFill>
                  <a:srgbClr val="2E4BFA"/>
                </a:solidFill>
              </a:rPr>
              <a:t>empty_cond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en-US" altLang="zh-CN" dirty="0" err="1">
                <a:solidFill>
                  <a:srgbClr val="FF0000"/>
                </a:solidFill>
              </a:rPr>
              <a:t>empty_cnt_lock</a:t>
            </a:r>
            <a:r>
              <a:rPr lang="en-US" altLang="zh-CN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                                             //</a:t>
            </a:r>
            <a:r>
              <a:rPr lang="zh-CN" altLang="en-US" dirty="0"/>
              <a:t>条件不满足时，挂起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16         empty-- 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17         unlock(&amp;</a:t>
            </a:r>
            <a:r>
              <a:rPr lang="en-US" altLang="zh-CN" dirty="0" err="1"/>
              <a:t>empty_cnt_lock</a:t>
            </a:r>
            <a:r>
              <a:rPr lang="en-US" altLang="zh-CN" dirty="0"/>
              <a:t>);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18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19          </a:t>
            </a:r>
            <a:r>
              <a:rPr lang="en-US" altLang="zh-CN" dirty="0" err="1"/>
              <a:t>buffer_add_safe</a:t>
            </a:r>
            <a:r>
              <a:rPr lang="en-US" altLang="zh-CN" dirty="0"/>
              <a:t>(</a:t>
            </a:r>
            <a:r>
              <a:rPr lang="en-US" altLang="zh-CN" dirty="0" err="1"/>
              <a:t>new_mag</a:t>
            </a:r>
            <a:r>
              <a:rPr lang="en-US" altLang="zh-CN" dirty="0"/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20          </a:t>
            </a:r>
          </a:p>
          <a:p>
            <a:pPr marL="0" indent="0">
              <a:buNone/>
            </a:pPr>
            <a:r>
              <a:rPr lang="en-US" altLang="zh-CN" dirty="0"/>
              <a:t>21          lock(&amp;</a:t>
            </a:r>
            <a:r>
              <a:rPr lang="en-US" altLang="zh-CN" dirty="0" err="1"/>
              <a:t>full_cnt_lock</a:t>
            </a:r>
            <a:r>
              <a:rPr lang="en-US" altLang="zh-CN" dirty="0"/>
              <a:t>);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F223EF-A4D1-4D77-9508-7F137EB9492D}"/>
              </a:ext>
            </a:extLst>
          </p:cNvPr>
          <p:cNvSpPr/>
          <p:nvPr/>
        </p:nvSpPr>
        <p:spPr>
          <a:xfrm>
            <a:off x="5527524" y="1705963"/>
            <a:ext cx="6466114" cy="321370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DBDDCA-308C-4582-9A5E-7ADAFAF378A6}"/>
              </a:ext>
            </a:extLst>
          </p:cNvPr>
          <p:cNvSpPr/>
          <p:nvPr/>
        </p:nvSpPr>
        <p:spPr>
          <a:xfrm>
            <a:off x="198362" y="781965"/>
            <a:ext cx="4159326" cy="16992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C339DA-30E4-4917-A2AA-7EFD5C1D69E0}"/>
              </a:ext>
            </a:extLst>
          </p:cNvPr>
          <p:cNvSpPr/>
          <p:nvPr/>
        </p:nvSpPr>
        <p:spPr>
          <a:xfrm>
            <a:off x="198362" y="2789602"/>
            <a:ext cx="4159326" cy="169929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5A9D93-B9FE-4B06-8B75-DE40C2115C51}"/>
              </a:ext>
            </a:extLst>
          </p:cNvPr>
          <p:cNvSpPr txBox="1"/>
          <p:nvPr/>
        </p:nvSpPr>
        <p:spPr>
          <a:xfrm>
            <a:off x="2670100" y="887568"/>
            <a:ext cx="902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整型变量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DA27A1-4188-4304-9FD8-03954E569A80}"/>
              </a:ext>
            </a:extLst>
          </p:cNvPr>
          <p:cNvSpPr txBox="1"/>
          <p:nvPr/>
        </p:nvSpPr>
        <p:spPr>
          <a:xfrm>
            <a:off x="3930378" y="1441048"/>
            <a:ext cx="902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条件变量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1845C1-87FF-4668-A26A-DE673FEF39AB}"/>
              </a:ext>
            </a:extLst>
          </p:cNvPr>
          <p:cNvSpPr txBox="1"/>
          <p:nvPr/>
        </p:nvSpPr>
        <p:spPr>
          <a:xfrm>
            <a:off x="3653869" y="1942981"/>
            <a:ext cx="364202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00DDFA-F082-4EF6-BE40-736D80F5106C}"/>
              </a:ext>
            </a:extLst>
          </p:cNvPr>
          <p:cNvSpPr txBox="1"/>
          <p:nvPr/>
        </p:nvSpPr>
        <p:spPr>
          <a:xfrm>
            <a:off x="2270050" y="2934910"/>
            <a:ext cx="902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整型变量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32F950-EBD5-4A82-88B6-75ACF38A0B79}"/>
              </a:ext>
            </a:extLst>
          </p:cNvPr>
          <p:cNvSpPr txBox="1"/>
          <p:nvPr/>
        </p:nvSpPr>
        <p:spPr>
          <a:xfrm>
            <a:off x="3530328" y="3488390"/>
            <a:ext cx="902811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条件变量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228B4C-F303-46AC-B115-E2AD6C64CF43}"/>
              </a:ext>
            </a:extLst>
          </p:cNvPr>
          <p:cNvSpPr txBox="1"/>
          <p:nvPr/>
        </p:nvSpPr>
        <p:spPr>
          <a:xfrm>
            <a:off x="3253819" y="3990323"/>
            <a:ext cx="364202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锁</a:t>
            </a:r>
          </a:p>
        </p:txBody>
      </p:sp>
    </p:spTree>
    <p:extLst>
      <p:ext uri="{BB962C8B-B14F-4D97-AF65-F5344CB8AC3E}">
        <p14:creationId xmlns:p14="http://schemas.microsoft.com/office/powerpoint/2010/main" val="14864074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基于条件变量和互斥锁的生产者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129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165567" y="828264"/>
            <a:ext cx="10359558" cy="581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21        lock(&amp;</a:t>
            </a:r>
            <a:r>
              <a:rPr lang="en-US" altLang="zh-CN" dirty="0" err="1"/>
              <a:t>full_cnt_lock</a:t>
            </a:r>
            <a:r>
              <a:rPr lang="en-US" altLang="zh-CN" dirty="0"/>
              <a:t>);           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22        full++;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23        </a:t>
            </a:r>
            <a:r>
              <a:rPr lang="en-US" altLang="zh-CN" dirty="0" err="1"/>
              <a:t>cond_signal</a:t>
            </a:r>
            <a:r>
              <a:rPr lang="en-US" altLang="zh-CN" dirty="0"/>
              <a:t>(&amp;</a:t>
            </a:r>
            <a:r>
              <a:rPr lang="en-US" altLang="zh-CN" dirty="0" err="1"/>
              <a:t>full_cond</a:t>
            </a:r>
            <a:r>
              <a:rPr lang="en-US" altLang="zh-CN" dirty="0"/>
              <a:t>);   //</a:t>
            </a:r>
            <a:r>
              <a:rPr lang="zh-CN" altLang="en-US" dirty="0"/>
              <a:t>唤醒被阻塞在条件变量</a:t>
            </a:r>
            <a:r>
              <a:rPr lang="en-US" altLang="zh-CN" dirty="0" err="1"/>
              <a:t>full_cond</a:t>
            </a:r>
            <a:r>
              <a:rPr lang="zh-CN" altLang="en-US" dirty="0"/>
              <a:t>上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/>
              <a:t>                                                                 的消费者线程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24        unlock(&amp;</a:t>
            </a:r>
            <a:r>
              <a:rPr lang="en-US" altLang="zh-CN" dirty="0" err="1"/>
              <a:t>full_cnt_lock</a:t>
            </a:r>
            <a:r>
              <a:rPr lang="en-US" altLang="zh-CN" dirty="0"/>
              <a:t>);   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25    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26  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27      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B4FCE-E760-4EB0-B0CC-39CF250CF5E0}"/>
              </a:ext>
            </a:extLst>
          </p:cNvPr>
          <p:cNvSpPr/>
          <p:nvPr/>
        </p:nvSpPr>
        <p:spPr>
          <a:xfrm>
            <a:off x="783770" y="828265"/>
            <a:ext cx="9365118" cy="266264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1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A2E93-5754-4A45-B269-C8EB1F69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General Structure of Process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4B157-D08A-4639-B6AA-7A6B1FAC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1" y="772634"/>
            <a:ext cx="11781436" cy="3301655"/>
          </a:xfrm>
        </p:spPr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General Structure of Process</a:t>
            </a:r>
            <a:endParaRPr lang="en-US" altLang="zh-CN" sz="2400" b="1" dirty="0">
              <a:latin typeface="Times New Roman" pitchFamily="18" charset="0"/>
            </a:endParaRP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     do</a:t>
            </a:r>
            <a:r>
              <a:rPr lang="en-US" altLang="zh-CN" sz="2400" dirty="0"/>
              <a:t> {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             …….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	     </a:t>
            </a:r>
            <a:r>
              <a:rPr lang="en-US" altLang="zh-CN" sz="2400" dirty="0">
                <a:solidFill>
                  <a:srgbClr val="2E4BFA"/>
                </a:solidFill>
              </a:rPr>
              <a:t>entry</a:t>
            </a:r>
            <a:r>
              <a:rPr lang="en-US" altLang="zh-CN" sz="2400" dirty="0"/>
              <a:t>    section(R)         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2E4BFA"/>
                </a:solidFill>
              </a:rPr>
              <a:t>             critical</a:t>
            </a:r>
            <a:r>
              <a:rPr lang="en-US" altLang="zh-CN" sz="2400" dirty="0"/>
              <a:t>  section(R)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2E4BFA"/>
                </a:solidFill>
              </a:rPr>
              <a:t>             exit        </a:t>
            </a:r>
            <a:r>
              <a:rPr lang="en-US" altLang="zh-CN" sz="2400" dirty="0"/>
              <a:t>section(R)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      reminder section</a:t>
            </a:r>
          </a:p>
          <a:p>
            <a:pPr marL="5334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	} </a:t>
            </a:r>
            <a:r>
              <a:rPr lang="en-US" altLang="zh-CN" sz="2400" b="1" dirty="0"/>
              <a:t>while (1)</a:t>
            </a:r>
            <a:r>
              <a:rPr lang="en-US" altLang="zh-CN" sz="2400" dirty="0"/>
              <a:t>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B47BB4-9D2E-4554-9EFC-79FD0762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4102-9044-4E38-87E1-8EF8A494863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D102DE-6C65-47C8-8CC2-2F5BC542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39E19FC-9EC2-4DB6-B7CA-B918A184DD1A}"/>
              </a:ext>
            </a:extLst>
          </p:cNvPr>
          <p:cNvSpPr txBox="1"/>
          <p:nvPr/>
        </p:nvSpPr>
        <p:spPr>
          <a:xfrm>
            <a:off x="3439140" y="1911491"/>
            <a:ext cx="1463029" cy="12908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ea typeface="微软雅黑 Light" panose="020B0502040204020203" pitchFamily="34" charset="-122"/>
              </a:rPr>
              <a:t>// apply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</a:rPr>
              <a:t>// use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ea typeface="微软雅黑 Light" panose="020B0502040204020203" pitchFamily="34" charset="-122"/>
              </a:rPr>
              <a:t>// release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0130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基于条件变量和互斥锁的生产者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130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165567" y="828264"/>
            <a:ext cx="6669284" cy="58132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27      </a:t>
            </a:r>
          </a:p>
          <a:p>
            <a:pPr marL="0" indent="0">
              <a:buNone/>
            </a:pPr>
            <a:r>
              <a:rPr lang="en-US" altLang="zh-CN" dirty="0"/>
              <a:t>28     void consumer(void)</a:t>
            </a:r>
          </a:p>
          <a:p>
            <a:pPr marL="0" indent="0">
              <a:buNone/>
            </a:pPr>
            <a:r>
              <a:rPr lang="en-US" altLang="zh-CN" dirty="0"/>
              <a:t>29     {</a:t>
            </a:r>
          </a:p>
          <a:p>
            <a:pPr marL="0" indent="0">
              <a:buNone/>
            </a:pPr>
            <a:r>
              <a:rPr lang="en-US" altLang="zh-CN" dirty="0"/>
              <a:t>30         int  </a:t>
            </a:r>
            <a:r>
              <a:rPr lang="en-US" altLang="zh-CN" dirty="0" err="1"/>
              <a:t>cur_msg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31         while (true)  {   </a:t>
            </a:r>
          </a:p>
          <a:p>
            <a:pPr marL="0" indent="0">
              <a:buNone/>
            </a:pPr>
            <a:r>
              <a:rPr lang="en-US" altLang="zh-CN" dirty="0"/>
              <a:t>32               lock(&amp;</a:t>
            </a:r>
            <a:r>
              <a:rPr lang="en-US" altLang="zh-CN" dirty="0" err="1"/>
              <a:t>full_cnt_lock</a:t>
            </a:r>
            <a:r>
              <a:rPr lang="en-US" altLang="zh-CN" dirty="0"/>
              <a:t>);     //</a:t>
            </a:r>
            <a:r>
              <a:rPr lang="zh-CN" altLang="en-US" dirty="0"/>
              <a:t> 加锁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33               while  (full==0)     //</a:t>
            </a:r>
            <a:r>
              <a:rPr lang="zh-CN" altLang="en-US" dirty="0"/>
              <a:t>无满缓冲区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34                   </a:t>
            </a:r>
            <a:r>
              <a:rPr lang="en-US" altLang="zh-CN" dirty="0" err="1"/>
              <a:t>cond_wait</a:t>
            </a:r>
            <a:r>
              <a:rPr lang="en-US" altLang="zh-CN" dirty="0"/>
              <a:t>(&amp;</a:t>
            </a:r>
            <a:r>
              <a:rPr lang="en-US" altLang="zh-CN" dirty="0" err="1"/>
              <a:t>full_cond</a:t>
            </a:r>
            <a:r>
              <a:rPr lang="en-US" altLang="zh-CN" dirty="0"/>
              <a:t>, &amp;</a:t>
            </a:r>
            <a:r>
              <a:rPr lang="en-US" altLang="zh-CN" dirty="0" err="1"/>
              <a:t>full_cnt_lock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                              //</a:t>
            </a:r>
            <a:r>
              <a:rPr lang="zh-CN" altLang="en-US" dirty="0"/>
              <a:t>条件不满足，阻塞线程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35                full--;</a:t>
            </a:r>
          </a:p>
          <a:p>
            <a:pPr marL="0" indent="0">
              <a:buNone/>
            </a:pPr>
            <a:r>
              <a:rPr lang="en-US" altLang="zh-CN" dirty="0"/>
              <a:t>36                unlock(&amp;</a:t>
            </a:r>
            <a:r>
              <a:rPr lang="en-US" altLang="zh-CN" dirty="0" err="1"/>
              <a:t>full_cnt_lock</a:t>
            </a:r>
            <a:r>
              <a:rPr lang="en-US" altLang="zh-CN" dirty="0"/>
              <a:t>); 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37  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51E3A8E-4DE5-408D-B95C-ABE881C2A86F}"/>
              </a:ext>
            </a:extLst>
          </p:cNvPr>
          <p:cNvSpPr txBox="1">
            <a:spLocks/>
          </p:cNvSpPr>
          <p:nvPr/>
        </p:nvSpPr>
        <p:spPr>
          <a:xfrm>
            <a:off x="7083369" y="828263"/>
            <a:ext cx="5013381" cy="5813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37      </a:t>
            </a:r>
          </a:p>
          <a:p>
            <a:pPr marL="0" indent="0">
              <a:buNone/>
            </a:pPr>
            <a:r>
              <a:rPr lang="en-US" altLang="zh-CN" dirty="0"/>
              <a:t>38       </a:t>
            </a:r>
            <a:r>
              <a:rPr lang="en-US" altLang="zh-CN" dirty="0" err="1"/>
              <a:t>cur_msg</a:t>
            </a:r>
            <a:r>
              <a:rPr lang="en-US" altLang="zh-CN" dirty="0"/>
              <a:t>=</a:t>
            </a:r>
            <a:r>
              <a:rPr lang="en-US" altLang="zh-CN" dirty="0" err="1"/>
              <a:t>buffer_remove_safe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39     </a:t>
            </a:r>
          </a:p>
          <a:p>
            <a:pPr marL="0" indent="0">
              <a:buNone/>
            </a:pPr>
            <a:r>
              <a:rPr lang="en-US" altLang="zh-CN" dirty="0"/>
              <a:t>40        lock(&amp;</a:t>
            </a:r>
            <a:r>
              <a:rPr lang="en-US" altLang="zh-CN" dirty="0" err="1"/>
              <a:t>empty_cnt_lock</a:t>
            </a:r>
            <a:r>
              <a:rPr lang="en-US" altLang="zh-CN" dirty="0"/>
              <a:t>);//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41        empty++;   </a:t>
            </a:r>
          </a:p>
          <a:p>
            <a:pPr marL="0" indent="0">
              <a:buNone/>
            </a:pPr>
            <a:r>
              <a:rPr lang="en-US" altLang="zh-CN" dirty="0"/>
              <a:t>42        </a:t>
            </a:r>
            <a:r>
              <a:rPr lang="en-US" altLang="zh-CN" dirty="0" err="1"/>
              <a:t>cond_signal</a:t>
            </a:r>
            <a:r>
              <a:rPr lang="en-US" altLang="zh-CN" dirty="0"/>
              <a:t>(&amp;</a:t>
            </a:r>
            <a:r>
              <a:rPr lang="en-US" altLang="zh-CN" dirty="0" err="1"/>
              <a:t>empty_cond</a:t>
            </a:r>
            <a:r>
              <a:rPr lang="en-US" altLang="zh-CN" dirty="0"/>
              <a:t>);  </a:t>
            </a:r>
          </a:p>
          <a:p>
            <a:pPr marL="0" indent="0">
              <a:buNone/>
            </a:pPr>
            <a:r>
              <a:rPr lang="en-US" altLang="zh-CN" dirty="0"/>
              <a:t>              // </a:t>
            </a:r>
            <a:r>
              <a:rPr lang="zh-CN" altLang="en-US" dirty="0"/>
              <a:t>唤醒阻塞在</a:t>
            </a:r>
            <a:r>
              <a:rPr lang="en-US" altLang="zh-CN" dirty="0" err="1"/>
              <a:t>empty_cond</a:t>
            </a:r>
            <a:r>
              <a:rPr lang="zh-CN" altLang="en-US" dirty="0"/>
              <a:t>上的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</a:t>
            </a:r>
            <a:r>
              <a:rPr lang="zh-CN" altLang="en-US" dirty="0"/>
              <a:t>生产者线程</a:t>
            </a:r>
            <a:r>
              <a:rPr lang="en-US" altLang="zh-CN" dirty="0"/>
              <a:t>       </a:t>
            </a:r>
          </a:p>
          <a:p>
            <a:pPr marL="0" indent="0">
              <a:buNone/>
            </a:pPr>
            <a:r>
              <a:rPr lang="en-US" altLang="zh-CN" dirty="0"/>
              <a:t>43        unlock(&amp;</a:t>
            </a:r>
            <a:r>
              <a:rPr lang="en-US" altLang="zh-CN" dirty="0" err="1"/>
              <a:t>empty_cnt_lock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44         </a:t>
            </a:r>
            <a:r>
              <a:rPr lang="en-US" altLang="zh-CN" dirty="0" err="1"/>
              <a:t>consume_msg</a:t>
            </a:r>
            <a:r>
              <a:rPr lang="en-US" altLang="zh-CN" dirty="0"/>
              <a:t>(</a:t>
            </a:r>
            <a:r>
              <a:rPr lang="en-US" altLang="zh-CN" dirty="0" err="1"/>
              <a:t>cur_msg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45       }</a:t>
            </a:r>
          </a:p>
          <a:p>
            <a:pPr marL="0" indent="0">
              <a:buNone/>
            </a:pPr>
            <a:r>
              <a:rPr lang="en-US" altLang="zh-CN" dirty="0"/>
              <a:t>46     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71B6D4-6D1D-411C-83C9-343C5CA5EAEB}"/>
              </a:ext>
            </a:extLst>
          </p:cNvPr>
          <p:cNvSpPr/>
          <p:nvPr/>
        </p:nvSpPr>
        <p:spPr>
          <a:xfrm>
            <a:off x="1386840" y="3276600"/>
            <a:ext cx="5387184" cy="299977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AB6F70-6655-4D3D-A137-0868A575FF35}"/>
              </a:ext>
            </a:extLst>
          </p:cNvPr>
          <p:cNvSpPr/>
          <p:nvPr/>
        </p:nvSpPr>
        <p:spPr>
          <a:xfrm>
            <a:off x="7596188" y="1928813"/>
            <a:ext cx="4500562" cy="309086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40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802AF-5865-4F55-877B-54C041A3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r>
              <a:rPr lang="zh-CN" altLang="en-US" dirty="0"/>
              <a:t>中基于条件变量和互斥锁的生产者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567C9-86C5-4CCF-9F95-537DA04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2516479"/>
          </a:xfrm>
        </p:spPr>
        <p:txBody>
          <a:bodyPr/>
          <a:lstStyle/>
          <a:p>
            <a:r>
              <a:rPr lang="zh-CN" altLang="zh-CN" dirty="0">
                <a:solidFill>
                  <a:srgbClr val="000000"/>
                </a:solidFill>
                <a:latin typeface="Arial Unicode MS"/>
              </a:rPr>
              <a:t>c++11</a:t>
            </a:r>
            <a:r>
              <a:rPr lang="zh-CN" altLang="zh-CN" dirty="0">
                <a:solidFill>
                  <a:srgbClr val="000000"/>
                </a:solidFill>
                <a:ea typeface="PingFang SC"/>
              </a:rPr>
              <a:t>中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PingFang SC"/>
              </a:rPr>
              <a:t>条件变量（condition variable）</a:t>
            </a:r>
            <a:r>
              <a:rPr lang="zh-CN" altLang="zh-CN" dirty="0">
                <a:solidFill>
                  <a:srgbClr val="000000"/>
                </a:solidFill>
                <a:latin typeface="Arial Unicode MS"/>
              </a:rPr>
              <a:t>std::condition_variable</a:t>
            </a:r>
            <a:r>
              <a:rPr lang="zh-CN" altLang="en-US" dirty="0">
                <a:solidFill>
                  <a:srgbClr val="000000"/>
                </a:solidFill>
                <a:latin typeface="Arial Unicode MS"/>
              </a:rPr>
              <a:t>与互斥锁</a:t>
            </a:r>
            <a:r>
              <a:rPr lang="zh-CN" altLang="zh-CN" dirty="0">
                <a:solidFill>
                  <a:srgbClr val="000000"/>
                </a:solidFill>
                <a:latin typeface="Arial Unicode MS"/>
              </a:rPr>
              <a:t>std::mutex</a:t>
            </a:r>
            <a:r>
              <a:rPr lang="zh-CN" altLang="zh-CN" dirty="0">
                <a:solidFill>
                  <a:srgbClr val="000000"/>
                </a:solidFill>
                <a:ea typeface="PingFang SC"/>
              </a:rPr>
              <a:t>一起使用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PingFang SC"/>
              </a:rPr>
              <a:t>,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PingFang SC"/>
              </a:rPr>
              <a:t>提供了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#include &lt;condition_variable&gt;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PingFang SC"/>
              </a:rPr>
              <a:t>头文件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PingFang SC"/>
            </a:endParaRPr>
          </a:p>
          <a:p>
            <a:r>
              <a:rPr lang="zh-CN" altLang="en-US" dirty="0">
                <a:solidFill>
                  <a:srgbClr val="000000"/>
                </a:solidFill>
                <a:ea typeface="PingFang SC"/>
              </a:rPr>
              <a:t>条件变量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PingFang SC"/>
              </a:rPr>
              <a:t>接口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PingFang SC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PingFang SC"/>
              </a:rPr>
              <a:t>wait()</a:t>
            </a:r>
            <a:r>
              <a:rPr lang="zh-CN" altLang="en-US" dirty="0">
                <a:solidFill>
                  <a:srgbClr val="000000"/>
                </a:solidFill>
                <a:ea typeface="PingFang SC"/>
              </a:rPr>
              <a:t>：条件变量对应的条件不满足，阻塞线程</a:t>
            </a:r>
            <a:endParaRPr lang="en-US" altLang="zh-CN" dirty="0">
              <a:solidFill>
                <a:srgbClr val="000000"/>
              </a:solidFill>
              <a:ea typeface="PingFang SC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ea typeface="PingFang SC"/>
              </a:rPr>
              <a:t>notify()</a:t>
            </a:r>
            <a:r>
              <a:rPr lang="zh-CN" altLang="en-US" dirty="0">
                <a:solidFill>
                  <a:srgbClr val="000000"/>
                </a:solidFill>
                <a:ea typeface="PingFang SC"/>
              </a:rPr>
              <a:t>：条件变量满足，唤醒线程</a:t>
            </a:r>
            <a:endParaRPr lang="en-US" altLang="zh-CN" sz="800" dirty="0">
              <a:latin typeface="Arial" panose="020B0604020202020204" pitchFamily="34" charset="0"/>
              <a:ea typeface="PingFang SC"/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zh-CN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5D4C0-61CF-4DFC-B064-19456500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8DFC-7899-4079-AB65-D83B9C4DEF25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60C670-F753-41EE-84B5-489B5043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131</a:t>
            </a:fld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0807C55-A6DA-4CA2-90CA-C872774E20E3}"/>
              </a:ext>
            </a:extLst>
          </p:cNvPr>
          <p:cNvSpPr txBox="1">
            <a:spLocks/>
          </p:cNvSpPr>
          <p:nvPr/>
        </p:nvSpPr>
        <p:spPr>
          <a:xfrm>
            <a:off x="212131" y="3327109"/>
            <a:ext cx="11834414" cy="25164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#include &lt;iostream&gt;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#include &lt;deque&gt;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#include &lt;thread&gt;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#include &lt;mutex&gt;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#include &lt;</a:t>
            </a:r>
            <a:r>
              <a:rPr lang="en-US" altLang="zh-CN" b="0" i="0" dirty="0" err="1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condition_variable</a:t>
            </a:r>
            <a:r>
              <a:rPr lang="en-US" altLang="zh-CN" b="0" i="0" dirty="0">
                <a:solidFill>
                  <a:srgbClr val="2B91A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zh-CN" altLang="zh-CN" dirty="0">
              <a:solidFill>
                <a:srgbClr val="000000"/>
              </a:solidFill>
            </a:endParaRPr>
          </a:p>
          <a:p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9462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8ADC07-C4ED-4B6D-9440-DA15C1BDA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deque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q;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::mutex mu;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condition_variable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function_1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count = 10;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(count &gt; 0) {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unique_lock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::mutex&gt;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locker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(mu);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q.push_front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(count);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locker.unlock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cond.notify_one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//Notify one waiting thread,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</a:rPr>
              <a:t>                           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if there is one.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this_thread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sleep_for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::chrono::seconds(1));  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count--;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}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E10410-AD86-416D-86D1-B84C5EF1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61D98-76AA-4240-A93B-77226BBF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9F73-883F-4ED8-ACEE-9098D71379CE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167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63F50D-5510-4C76-B4CB-3D82FB2F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99E156-1EF8-4A76-A762-A1B6882E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5A9FD-6208-4661-85F7-8275F2D6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4292-4F46-4DA9-9CA2-7242F998134D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018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8ADC07-C4ED-4B6D-9440-DA15C1BDA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function_2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 = 0;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( data != 1) {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unique_lock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::mutex&gt;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locker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(mu);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q.empty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cond.wait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(locker);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Unlock mu and wait to be notified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 =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q.back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q.pop_back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locker.unlock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cout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&lt;&lt;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"t2 got a value from t1:"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&lt;&lt;data&lt;&lt;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</a:t>
            </a:r>
            <a:r>
              <a:rPr lang="en-US" altLang="zh-CN" b="0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endl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5E10410-AD86-416D-86D1-B84C5EF1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61D98-76AA-4240-A93B-77226BBF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9F73-883F-4ED8-ACEE-9098D71379CE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55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668C12-A443-43E2-8E2E-DC2A02065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{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::thread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(function_1);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::thread </a:t>
            </a:r>
            <a:r>
              <a:rPr lang="en-US" altLang="zh-CN" b="0" i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t2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(function_2);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t1.join();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t2.join();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0;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75B792-1291-41C0-983A-FC9A72D1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9B1E3-E85B-408A-9105-11596D6B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D77D-91EC-4E35-9A49-5D18BBECF8A7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8995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3950-FD42-4A3E-A766-7ACF3C6E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基于“二元信号量</a:t>
            </a:r>
            <a:r>
              <a:rPr lang="en-US" altLang="zh-CN" dirty="0"/>
              <a:t>+</a:t>
            </a:r>
            <a:r>
              <a:rPr lang="zh-CN" altLang="en-US" dirty="0"/>
              <a:t>整型计数变量”的生产者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4B968-44E8-42E8-ABB4-E220E133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教科书上的计数、多元信号量</a:t>
            </a:r>
            <a:r>
              <a:rPr lang="en-US" altLang="zh-CN" dirty="0"/>
              <a:t>empty</a:t>
            </a:r>
            <a:r>
              <a:rPr lang="zh-CN" altLang="en-US" dirty="0"/>
              <a:t>、</a:t>
            </a:r>
            <a:r>
              <a:rPr lang="en-US" altLang="zh-CN" dirty="0"/>
              <a:t>full</a:t>
            </a:r>
            <a:r>
              <a:rPr lang="zh-CN" altLang="en-US" dirty="0"/>
              <a:t>等同时实现资源计数和线程互斥访问控制，可以用“用户整型变量</a:t>
            </a:r>
            <a:r>
              <a:rPr lang="en-US" altLang="zh-CN" dirty="0"/>
              <a:t>+</a:t>
            </a:r>
            <a:r>
              <a:rPr lang="zh-CN" altLang="en-US" dirty="0"/>
              <a:t>二元信号量”替代</a:t>
            </a:r>
            <a:endParaRPr lang="en-US" altLang="zh-CN" dirty="0"/>
          </a:p>
          <a:p>
            <a:r>
              <a:rPr lang="zh-CN" altLang="en-US" dirty="0"/>
              <a:t>在前述基于条件变量的生产者</a:t>
            </a:r>
            <a:r>
              <a:rPr lang="en-US" altLang="zh-CN" dirty="0"/>
              <a:t>-</a:t>
            </a:r>
            <a:r>
              <a:rPr lang="zh-CN" altLang="en-US" dirty="0"/>
              <a:t>消费者样例中，将条件变量</a:t>
            </a:r>
            <a:r>
              <a:rPr lang="en-US" altLang="zh-CN" dirty="0" err="1"/>
              <a:t>cond_empty</a:t>
            </a:r>
            <a:r>
              <a:rPr lang="zh-CN" altLang="en-US" dirty="0"/>
              <a:t>、</a:t>
            </a:r>
            <a:r>
              <a:rPr lang="en-US" altLang="zh-CN" dirty="0" err="1"/>
              <a:t>cond_full</a:t>
            </a:r>
            <a:r>
              <a:rPr lang="zh-CN" altLang="en-US" dirty="0"/>
              <a:t>替换为两个二元互斥信号量</a:t>
            </a:r>
            <a:r>
              <a:rPr lang="en-US" altLang="zh-CN" dirty="0" err="1"/>
              <a:t>empty_mutex</a:t>
            </a:r>
            <a:r>
              <a:rPr lang="zh-CN" altLang="en-US" dirty="0"/>
              <a:t>、</a:t>
            </a:r>
            <a:r>
              <a:rPr lang="en-US" altLang="zh-CN" dirty="0" err="1"/>
              <a:t>full_mutex</a:t>
            </a:r>
            <a:r>
              <a:rPr lang="zh-CN" altLang="en-US" dirty="0"/>
              <a:t>，并引入挂起信号量</a:t>
            </a:r>
            <a:r>
              <a:rPr lang="en-US" altLang="zh-CN" dirty="0" err="1"/>
              <a:t>suspend_P</a:t>
            </a:r>
            <a:r>
              <a:rPr lang="zh-CN" altLang="en-US" dirty="0"/>
              <a:t>、</a:t>
            </a:r>
            <a:r>
              <a:rPr lang="en-US" altLang="zh-CN" dirty="0" err="1"/>
              <a:t>suspend_C</a:t>
            </a:r>
            <a:r>
              <a:rPr lang="zh-CN" altLang="en-US" dirty="0"/>
              <a:t>，就可以实现基于二元信号量的生产者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  <a:endParaRPr lang="en-US" altLang="zh-CN" dirty="0"/>
          </a:p>
          <a:p>
            <a:r>
              <a:rPr lang="zh-CN" altLang="en-US" dirty="0"/>
              <a:t>假设：</a:t>
            </a:r>
            <a:r>
              <a:rPr lang="zh-CN" altLang="zh-CN" dirty="0"/>
              <a:t>有多个生产者、消费者，允许一个生产者和一个消费者同时进入缓冲区，分别向不同的空缓冲单元写入数据项和从满缓冲单元读取数据项；不允许多个生产者同时进入缓冲区写数据，也不允许多个消费者同时进入缓冲区读取数据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56F64-1F5C-49B1-ABB9-0C1A339E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3D64-F187-420E-A0D2-F7A62039A4B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46340F-1048-412E-8463-4FC247CC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252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基于“二元信号量</a:t>
            </a:r>
            <a:r>
              <a:rPr lang="en-US" altLang="zh-CN" dirty="0"/>
              <a:t>+</a:t>
            </a:r>
            <a:r>
              <a:rPr lang="zh-CN" altLang="en-US" dirty="0"/>
              <a:t>整型计数变量”的生产者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B9656-F618-4EAE-A013-DFB95FFA3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406976" cy="58132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1   int  empty=5;</a:t>
            </a:r>
          </a:p>
          <a:p>
            <a:pPr marL="0" indent="0">
              <a:buNone/>
            </a:pPr>
            <a:r>
              <a:rPr lang="en-US" altLang="zh-CN" dirty="0"/>
              <a:t>2   int  full=0;</a:t>
            </a:r>
          </a:p>
          <a:p>
            <a:pPr marL="0" indent="0">
              <a:buNone/>
            </a:pPr>
            <a:r>
              <a:rPr lang="en-US" altLang="zh-CN" dirty="0"/>
              <a:t>3   semaphore  </a:t>
            </a:r>
            <a:r>
              <a:rPr lang="en-US" altLang="zh-CN" dirty="0" err="1"/>
              <a:t>empty_mutex</a:t>
            </a:r>
            <a:r>
              <a:rPr lang="en-US" altLang="zh-CN" dirty="0"/>
              <a:t>=1;</a:t>
            </a:r>
          </a:p>
          <a:p>
            <a:pPr marL="0" indent="0">
              <a:buNone/>
            </a:pPr>
            <a:r>
              <a:rPr lang="en-US" altLang="zh-CN" dirty="0"/>
              <a:t>4   semaphore  </a:t>
            </a:r>
            <a:r>
              <a:rPr lang="en-US" altLang="zh-CN" dirty="0" err="1"/>
              <a:t>suspend_P</a:t>
            </a:r>
            <a:r>
              <a:rPr lang="en-US" altLang="zh-CN" dirty="0"/>
              <a:t>=0;</a:t>
            </a:r>
          </a:p>
          <a:p>
            <a:pPr marL="0" indent="0">
              <a:buNone/>
            </a:pPr>
            <a:r>
              <a:rPr lang="en-US" altLang="zh-CN" dirty="0"/>
              <a:t>5   semaphore  </a:t>
            </a:r>
            <a:r>
              <a:rPr lang="en-US" altLang="zh-CN" dirty="0" err="1"/>
              <a:t>full_mutex</a:t>
            </a:r>
            <a:r>
              <a:rPr lang="en-US" altLang="zh-CN" dirty="0"/>
              <a:t>=1;</a:t>
            </a:r>
          </a:p>
          <a:p>
            <a:pPr marL="0" indent="0">
              <a:buNone/>
            </a:pPr>
            <a:r>
              <a:rPr lang="en-US" altLang="zh-CN" dirty="0"/>
              <a:t>    semaphore  </a:t>
            </a:r>
            <a:r>
              <a:rPr lang="en-US" altLang="zh-CN" dirty="0" err="1"/>
              <a:t>suspend_C</a:t>
            </a:r>
            <a:r>
              <a:rPr lang="en-US" altLang="zh-CN" dirty="0"/>
              <a:t>=0;</a:t>
            </a:r>
          </a:p>
          <a:p>
            <a:pPr marL="0" indent="0">
              <a:buNone/>
            </a:pPr>
            <a:r>
              <a:rPr lang="en-US" altLang="zh-CN" dirty="0"/>
              <a:t>                           </a:t>
            </a:r>
            <a:r>
              <a:rPr lang="en-US" altLang="zh-CN" dirty="0" err="1"/>
              <a:t>mutexP</a:t>
            </a:r>
            <a:r>
              <a:rPr lang="en-US" altLang="zh-CN" dirty="0"/>
              <a:t>=1 </a:t>
            </a:r>
          </a:p>
          <a:p>
            <a:pPr marL="0" indent="0">
              <a:buNone/>
            </a:pPr>
            <a:r>
              <a:rPr lang="en-US" altLang="zh-CN" dirty="0"/>
              <a:t>                           </a:t>
            </a:r>
            <a:r>
              <a:rPr lang="en-US" altLang="zh-CN" dirty="0" err="1"/>
              <a:t>mutexC</a:t>
            </a:r>
            <a:r>
              <a:rPr lang="en-US" altLang="zh-CN" dirty="0"/>
              <a:t>=1;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     void producer(void)</a:t>
            </a:r>
          </a:p>
          <a:p>
            <a:pPr marL="0" indent="0">
              <a:buNone/>
            </a:pPr>
            <a:r>
              <a:rPr lang="en-US" altLang="zh-CN" dirty="0"/>
              <a:t>7     {</a:t>
            </a:r>
          </a:p>
          <a:p>
            <a:pPr marL="0" indent="0">
              <a:buNone/>
            </a:pPr>
            <a:r>
              <a:rPr lang="en-US" altLang="zh-CN" dirty="0"/>
              <a:t>8          int  </a:t>
            </a:r>
            <a:r>
              <a:rPr lang="en-US" altLang="zh-CN" dirty="0" err="1"/>
              <a:t>new_msg</a:t>
            </a:r>
            <a:r>
              <a:rPr lang="en-US" altLang="zh-CN" dirty="0"/>
              <a:t>;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137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4833189" y="781965"/>
            <a:ext cx="7329040" cy="5813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11     while (true)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12        </a:t>
            </a:r>
            <a:r>
              <a:rPr lang="en-US" altLang="zh-CN" dirty="0" err="1"/>
              <a:t>new_msg</a:t>
            </a:r>
            <a:r>
              <a:rPr lang="en-US" altLang="zh-CN" dirty="0"/>
              <a:t>=</a:t>
            </a:r>
            <a:r>
              <a:rPr lang="en-US" altLang="zh-CN" dirty="0" err="1"/>
              <a:t>producer_new</a:t>
            </a:r>
            <a:r>
              <a:rPr lang="en-US" altLang="zh-CN" dirty="0"/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13        wait(</a:t>
            </a:r>
            <a:r>
              <a:rPr lang="en-US" altLang="zh-CN" dirty="0" err="1"/>
              <a:t>empty_mutex</a:t>
            </a:r>
            <a:r>
              <a:rPr lang="en-US" altLang="zh-CN" dirty="0"/>
              <a:t>);   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14         if  (empty==0)   //</a:t>
            </a:r>
            <a:r>
              <a:rPr lang="zh-CN" altLang="en-US" dirty="0"/>
              <a:t>判断“无空缓冲区””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15                { signal(</a:t>
            </a:r>
            <a:r>
              <a:rPr lang="en-US" altLang="zh-CN" dirty="0" err="1"/>
              <a:t>empty_mutex</a:t>
            </a:r>
            <a:r>
              <a:rPr lang="en-US" altLang="zh-CN" dirty="0"/>
              <a:t>); wait(</a:t>
            </a:r>
            <a:r>
              <a:rPr lang="en-US" altLang="zh-CN" dirty="0" err="1"/>
              <a:t>suspend_P</a:t>
            </a:r>
            <a:r>
              <a:rPr lang="en-US" altLang="zh-CN" dirty="0"/>
              <a:t>) 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                     //</a:t>
            </a:r>
            <a:r>
              <a:rPr lang="zh-CN" altLang="en-US" dirty="0"/>
              <a:t>条件不满足时，挂起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16         else {empty-- 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17                  signal(</a:t>
            </a:r>
            <a:r>
              <a:rPr lang="en-US" altLang="zh-CN" dirty="0" err="1"/>
              <a:t>empty_mutex</a:t>
            </a:r>
            <a:r>
              <a:rPr lang="en-US" altLang="zh-CN" dirty="0"/>
              <a:t>);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                      };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18         wait(</a:t>
            </a:r>
            <a:r>
              <a:rPr lang="en-US" altLang="zh-CN" dirty="0" err="1"/>
              <a:t>mutexP</a:t>
            </a:r>
            <a:r>
              <a:rPr lang="en-US" altLang="zh-CN" dirty="0"/>
              <a:t>);     //</a:t>
            </a:r>
            <a:r>
              <a:rPr lang="zh-CN" altLang="en-US" dirty="0"/>
              <a:t>竞争</a:t>
            </a:r>
            <a:r>
              <a:rPr lang="en-US" altLang="zh-CN" dirty="0"/>
              <a:t>buffer</a:t>
            </a:r>
            <a:r>
              <a:rPr lang="zh-CN" altLang="en-US" dirty="0"/>
              <a:t>访问权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19         </a:t>
            </a:r>
            <a:r>
              <a:rPr lang="en-US" altLang="zh-CN" dirty="0" err="1"/>
              <a:t>buffer_add_safe</a:t>
            </a:r>
            <a:r>
              <a:rPr lang="en-US" altLang="zh-CN" dirty="0"/>
              <a:t>(</a:t>
            </a:r>
            <a:r>
              <a:rPr lang="en-US" altLang="zh-CN" dirty="0" err="1"/>
              <a:t>new_mag</a:t>
            </a:r>
            <a:r>
              <a:rPr lang="en-US" altLang="zh-CN" dirty="0"/>
              <a:t>);  //</a:t>
            </a:r>
            <a:r>
              <a:rPr lang="zh-CN" altLang="en-US" dirty="0"/>
              <a:t>进入临界区写数据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20         signal(</a:t>
            </a:r>
            <a:r>
              <a:rPr lang="en-US" altLang="zh-CN" dirty="0" err="1"/>
              <a:t>mutexP</a:t>
            </a:r>
            <a:r>
              <a:rPr lang="en-US" altLang="zh-CN" dirty="0"/>
              <a:t>); 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F223EF-A4D1-4D77-9508-7F137EB9492D}"/>
              </a:ext>
            </a:extLst>
          </p:cNvPr>
          <p:cNvSpPr/>
          <p:nvPr/>
        </p:nvSpPr>
        <p:spPr>
          <a:xfrm>
            <a:off x="5481638" y="1781174"/>
            <a:ext cx="6512000" cy="331406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DBDDCA-308C-4582-9A5E-7ADAFAF378A6}"/>
              </a:ext>
            </a:extLst>
          </p:cNvPr>
          <p:cNvSpPr/>
          <p:nvPr/>
        </p:nvSpPr>
        <p:spPr>
          <a:xfrm>
            <a:off x="198362" y="781964"/>
            <a:ext cx="4466236" cy="3835755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711CE3-C76E-4105-8A0E-95B489E33579}"/>
              </a:ext>
            </a:extLst>
          </p:cNvPr>
          <p:cNvSpPr/>
          <p:nvPr/>
        </p:nvSpPr>
        <p:spPr>
          <a:xfrm>
            <a:off x="5481638" y="5188977"/>
            <a:ext cx="2016442" cy="3583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9B7D2A-64CA-4A69-AC0C-6F54C42CC620}"/>
              </a:ext>
            </a:extLst>
          </p:cNvPr>
          <p:cNvSpPr/>
          <p:nvPr/>
        </p:nvSpPr>
        <p:spPr>
          <a:xfrm>
            <a:off x="5522278" y="6109570"/>
            <a:ext cx="2016442" cy="3583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863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基于“二元信号量</a:t>
            </a:r>
            <a:r>
              <a:rPr lang="en-US" altLang="zh-CN" dirty="0"/>
              <a:t>+</a:t>
            </a:r>
            <a:r>
              <a:rPr lang="zh-CN" altLang="en-US" dirty="0"/>
              <a:t>整型计数变量”的生产者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165567" y="828264"/>
            <a:ext cx="10359558" cy="581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21        wait(</a:t>
            </a:r>
            <a:r>
              <a:rPr lang="en-US" altLang="zh-CN" dirty="0" err="1"/>
              <a:t>full_mutex</a:t>
            </a:r>
            <a:r>
              <a:rPr lang="en-US" altLang="zh-CN" dirty="0"/>
              <a:t>);         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22        full++;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23        signal(</a:t>
            </a:r>
            <a:r>
              <a:rPr lang="en-US" altLang="zh-CN" dirty="0" err="1"/>
              <a:t>suspend_C</a:t>
            </a:r>
            <a:r>
              <a:rPr lang="en-US" altLang="zh-CN" dirty="0"/>
              <a:t>);      //</a:t>
            </a:r>
            <a:r>
              <a:rPr lang="zh-CN" altLang="en-US" dirty="0"/>
              <a:t>唤醒被阻塞的消费者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24        signal(</a:t>
            </a:r>
            <a:r>
              <a:rPr lang="en-US" altLang="zh-CN" dirty="0" err="1"/>
              <a:t>full_mutex</a:t>
            </a:r>
            <a:r>
              <a:rPr lang="en-US" altLang="zh-CN" dirty="0"/>
              <a:t>);   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25    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26 }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27 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AB4FCE-E760-4EB0-B0CC-39CF250CF5E0}"/>
              </a:ext>
            </a:extLst>
          </p:cNvPr>
          <p:cNvSpPr/>
          <p:nvPr/>
        </p:nvSpPr>
        <p:spPr>
          <a:xfrm>
            <a:off x="783770" y="828265"/>
            <a:ext cx="9365118" cy="2076860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666DE6-6D97-49AC-880F-8E53EB7EBCDA}"/>
              </a:ext>
            </a:extLst>
          </p:cNvPr>
          <p:cNvSpPr txBox="1"/>
          <p:nvPr/>
        </p:nvSpPr>
        <p:spPr>
          <a:xfrm>
            <a:off x="2630163" y="3566427"/>
            <a:ext cx="9491555" cy="3121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说明：</a:t>
            </a:r>
          </a:p>
          <a:p>
            <a:pPr indent="133350" algn="just">
              <a:lnSpc>
                <a:spcPct val="110000"/>
              </a:lnSpc>
            </a:pP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对多元信号量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empty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，用整型变量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empty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、二元互斥信号量</a:t>
            </a:r>
            <a:r>
              <a:rPr lang="en-US" altLang="zh-CN" sz="2000" kern="1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empty_mutex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、二元挂起信号量</a:t>
            </a:r>
            <a:r>
              <a:rPr lang="en-US" altLang="zh-CN" sz="2000" kern="1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suspend_P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替代：</a:t>
            </a: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arenBoth"/>
            </a:pP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用整型变量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empty</a:t>
            </a:r>
            <a:r>
              <a:rPr lang="zh-CN" altLang="zh-CN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替代多元信号量的</a:t>
            </a:r>
            <a:r>
              <a:rPr lang="en-US" altLang="zh-CN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empty</a:t>
            </a:r>
            <a:r>
              <a:rPr lang="zh-CN" altLang="zh-CN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的资源计数功能；</a:t>
            </a:r>
            <a:endParaRPr lang="zh-CN" altLang="zh-CN" sz="2000" kern="100" dirty="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arenBoth"/>
            </a:pPr>
            <a:r>
              <a:rPr lang="zh-CN" altLang="zh-CN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000" kern="100" dirty="0" err="1">
                <a:ea typeface="微软雅黑 Light" panose="020B0502040204020203" pitchFamily="34" charset="-122"/>
                <a:cs typeface="Times New Roman" panose="02020603050405020304" pitchFamily="18" charset="0"/>
              </a:rPr>
              <a:t>empty_mutex</a:t>
            </a:r>
            <a:r>
              <a:rPr lang="zh-CN" altLang="en-US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控制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对整型变量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empty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++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的互斥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访问；</a:t>
            </a: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arenBoth"/>
            </a:pP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当无空缓冲区单元时，通过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wait(</a:t>
            </a:r>
            <a:r>
              <a:rPr lang="en-US" altLang="zh-CN" sz="2000" kern="1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suspend_P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，挂起生产者</a:t>
            </a:r>
          </a:p>
          <a:p>
            <a:pPr marL="228600" algn="just">
              <a:lnSpc>
                <a:spcPct val="110000"/>
              </a:lnSpc>
            </a:pP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2000" kern="100" dirty="0">
                <a:ea typeface="微软雅黑 Light" panose="020B0502040204020203" pitchFamily="34" charset="-122"/>
                <a:cs typeface="Times New Roman" panose="02020603050405020304" pitchFamily="18" charset="0"/>
              </a:rPr>
              <a:t>   </a:t>
            </a:r>
          </a:p>
          <a:p>
            <a:pPr marL="228600" algn="just">
              <a:lnSpc>
                <a:spcPct val="110000"/>
              </a:lnSpc>
            </a:pP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类似地，多元信号量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full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，用整型变量</a:t>
            </a:r>
            <a:r>
              <a:rPr lang="en-US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full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、二元互斥信号量</a:t>
            </a:r>
            <a:r>
              <a:rPr lang="en-US" altLang="zh-CN" sz="2000" kern="1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full_mutex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、二元挂起信号量</a:t>
            </a:r>
            <a:r>
              <a:rPr lang="en-US" altLang="zh-CN" sz="2000" kern="100" dirty="0" err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suspend_C</a:t>
            </a:r>
            <a:r>
              <a:rPr lang="zh-CN" altLang="zh-CN" sz="2000" kern="100" dirty="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替代</a:t>
            </a:r>
          </a:p>
        </p:txBody>
      </p:sp>
    </p:spTree>
    <p:extLst>
      <p:ext uri="{BB962C8B-B14F-4D97-AF65-F5344CB8AC3E}">
        <p14:creationId xmlns:p14="http://schemas.microsoft.com/office/powerpoint/2010/main" val="12017722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246D5-0392-4836-BDB3-24B4AEE9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基于“二元信号量</a:t>
            </a:r>
            <a:r>
              <a:rPr lang="en-US" altLang="zh-CN" dirty="0"/>
              <a:t>+</a:t>
            </a:r>
            <a:r>
              <a:rPr lang="zh-CN" altLang="en-US" dirty="0"/>
              <a:t>整型计数变量”的生产者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CD248-8F61-41A5-B782-ADA4B41D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D270-CE9E-4F78-8F19-411A263F238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16D37-9B79-469C-8722-F097D867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139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984829-A035-4CE1-AD9D-E8E0A758F5F0}"/>
              </a:ext>
            </a:extLst>
          </p:cNvPr>
          <p:cNvSpPr txBox="1">
            <a:spLocks/>
          </p:cNvSpPr>
          <p:nvPr/>
        </p:nvSpPr>
        <p:spPr>
          <a:xfrm>
            <a:off x="165567" y="828264"/>
            <a:ext cx="6669284" cy="5813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28     void consumer(void)</a:t>
            </a:r>
          </a:p>
          <a:p>
            <a:pPr marL="0" indent="0">
              <a:buNone/>
            </a:pPr>
            <a:r>
              <a:rPr lang="en-US" altLang="zh-CN" dirty="0"/>
              <a:t>29     {</a:t>
            </a:r>
          </a:p>
          <a:p>
            <a:pPr marL="0" indent="0">
              <a:buNone/>
            </a:pPr>
            <a:r>
              <a:rPr lang="en-US" altLang="zh-CN" dirty="0"/>
              <a:t>30         int  </a:t>
            </a:r>
            <a:r>
              <a:rPr lang="en-US" altLang="zh-CN" dirty="0" err="1"/>
              <a:t>cur_msg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31         while (true)  {   </a:t>
            </a:r>
          </a:p>
          <a:p>
            <a:pPr marL="0" indent="0">
              <a:buNone/>
            </a:pPr>
            <a:r>
              <a:rPr lang="en-US" altLang="zh-CN" dirty="0"/>
              <a:t>32               wait(</a:t>
            </a:r>
            <a:r>
              <a:rPr lang="en-US" altLang="zh-CN" dirty="0" err="1"/>
              <a:t>full_mutex</a:t>
            </a:r>
            <a:r>
              <a:rPr lang="en-US" altLang="zh-CN" dirty="0"/>
              <a:t>);     //</a:t>
            </a:r>
            <a:r>
              <a:rPr lang="zh-CN" altLang="en-US" dirty="0"/>
              <a:t> 加锁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33               if  (full==0)     //</a:t>
            </a:r>
            <a:r>
              <a:rPr lang="zh-CN" altLang="en-US" dirty="0"/>
              <a:t>无满缓冲区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34                   {signal(</a:t>
            </a:r>
            <a:r>
              <a:rPr lang="en-US" altLang="zh-CN" dirty="0" err="1"/>
              <a:t>full_mutex</a:t>
            </a:r>
            <a:r>
              <a:rPr lang="en-US" altLang="zh-CN" dirty="0"/>
              <a:t>); wait(</a:t>
            </a:r>
            <a:r>
              <a:rPr lang="en-US" altLang="zh-CN" dirty="0" err="1"/>
              <a:t>suspend_C</a:t>
            </a:r>
            <a:r>
              <a:rPr lang="en-US" altLang="zh-CN" dirty="0"/>
              <a:t>)};</a:t>
            </a:r>
          </a:p>
          <a:p>
            <a:pPr marL="0" indent="0">
              <a:buNone/>
            </a:pPr>
            <a:r>
              <a:rPr lang="en-US" altLang="zh-CN" dirty="0"/>
              <a:t>                                 //</a:t>
            </a:r>
            <a:r>
              <a:rPr lang="zh-CN" altLang="en-US" dirty="0"/>
              <a:t>条件不满足，阻塞线程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35                else { full--;</a:t>
            </a:r>
          </a:p>
          <a:p>
            <a:pPr marL="0" indent="0">
              <a:buNone/>
            </a:pPr>
            <a:r>
              <a:rPr lang="en-US" altLang="zh-CN" dirty="0"/>
              <a:t>36                         signal(</a:t>
            </a:r>
            <a:r>
              <a:rPr lang="en-US" altLang="zh-CN" dirty="0" err="1"/>
              <a:t>full_mutex</a:t>
            </a:r>
            <a:r>
              <a:rPr lang="en-US" altLang="zh-CN" dirty="0"/>
              <a:t>);    //</a:t>
            </a:r>
            <a:r>
              <a:rPr lang="zh-CN" altLang="en-US" dirty="0"/>
              <a:t>解锁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37         wait(</a:t>
            </a:r>
            <a:r>
              <a:rPr lang="en-US" altLang="zh-CN" dirty="0" err="1"/>
              <a:t>mutexC</a:t>
            </a:r>
            <a:r>
              <a:rPr lang="en-US" altLang="zh-CN" dirty="0"/>
              <a:t>);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51E3A8E-4DE5-408D-B95C-ABE881C2A86F}"/>
              </a:ext>
            </a:extLst>
          </p:cNvPr>
          <p:cNvSpPr txBox="1">
            <a:spLocks/>
          </p:cNvSpPr>
          <p:nvPr/>
        </p:nvSpPr>
        <p:spPr>
          <a:xfrm>
            <a:off x="7083369" y="828263"/>
            <a:ext cx="5013381" cy="58132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37      </a:t>
            </a:r>
            <a:r>
              <a:rPr lang="en-US" altLang="zh-CN" dirty="0" err="1"/>
              <a:t>cur_msg</a:t>
            </a:r>
            <a:r>
              <a:rPr lang="en-US" altLang="zh-CN" dirty="0"/>
              <a:t>=</a:t>
            </a:r>
            <a:r>
              <a:rPr lang="en-US" altLang="zh-CN" dirty="0" err="1"/>
              <a:t>buffer_remove_safe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38      signal(</a:t>
            </a:r>
            <a:r>
              <a:rPr lang="en-US" altLang="zh-CN" dirty="0" err="1"/>
              <a:t>mutexC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39     </a:t>
            </a:r>
          </a:p>
          <a:p>
            <a:pPr marL="0" indent="0">
              <a:buNone/>
            </a:pPr>
            <a:r>
              <a:rPr lang="en-US" altLang="zh-CN" dirty="0"/>
              <a:t>40        wait(</a:t>
            </a:r>
            <a:r>
              <a:rPr lang="en-US" altLang="zh-CN" dirty="0" err="1"/>
              <a:t>empty_mutex</a:t>
            </a:r>
            <a:r>
              <a:rPr lang="en-US" altLang="zh-CN" dirty="0"/>
              <a:t>);    //</a:t>
            </a:r>
            <a:r>
              <a:rPr lang="zh-CN" altLang="en-US" dirty="0"/>
              <a:t>加锁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41        empty++;   </a:t>
            </a:r>
          </a:p>
          <a:p>
            <a:pPr marL="0" indent="0">
              <a:buNone/>
            </a:pPr>
            <a:r>
              <a:rPr lang="en-US" altLang="zh-CN" dirty="0"/>
              <a:t>42        signal(</a:t>
            </a:r>
            <a:r>
              <a:rPr lang="en-US" altLang="zh-CN" dirty="0" err="1"/>
              <a:t>suspend_P</a:t>
            </a:r>
            <a:r>
              <a:rPr lang="en-US" altLang="zh-CN" dirty="0"/>
              <a:t>);  </a:t>
            </a:r>
          </a:p>
          <a:p>
            <a:pPr marL="0" indent="0">
              <a:buNone/>
            </a:pPr>
            <a:r>
              <a:rPr lang="en-US" altLang="zh-CN" dirty="0"/>
              <a:t>              // </a:t>
            </a:r>
            <a:r>
              <a:rPr lang="zh-CN" altLang="en-US" dirty="0"/>
              <a:t>唤醒阻塞的生产者</a:t>
            </a:r>
            <a:r>
              <a:rPr lang="en-US" altLang="zh-CN" dirty="0"/>
              <a:t>      </a:t>
            </a:r>
          </a:p>
          <a:p>
            <a:pPr marL="0" indent="0">
              <a:buNone/>
            </a:pPr>
            <a:r>
              <a:rPr lang="en-US" altLang="zh-CN" dirty="0"/>
              <a:t>43        signal(</a:t>
            </a:r>
            <a:r>
              <a:rPr lang="en-US" altLang="zh-CN" dirty="0" err="1"/>
              <a:t>empty_mutex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44         </a:t>
            </a:r>
            <a:r>
              <a:rPr lang="en-US" altLang="zh-CN" dirty="0" err="1"/>
              <a:t>consume_msg</a:t>
            </a:r>
            <a:r>
              <a:rPr lang="en-US" altLang="zh-CN" dirty="0"/>
              <a:t>(</a:t>
            </a:r>
            <a:r>
              <a:rPr lang="en-US" altLang="zh-CN" dirty="0" err="1"/>
              <a:t>cur_msg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45       }</a:t>
            </a:r>
          </a:p>
          <a:p>
            <a:pPr marL="0" indent="0">
              <a:buNone/>
            </a:pPr>
            <a:r>
              <a:rPr lang="en-US" altLang="zh-CN" dirty="0"/>
              <a:t>46     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71B6D4-6D1D-411C-83C9-343C5CA5EAEB}"/>
              </a:ext>
            </a:extLst>
          </p:cNvPr>
          <p:cNvSpPr/>
          <p:nvPr/>
        </p:nvSpPr>
        <p:spPr>
          <a:xfrm>
            <a:off x="1137920" y="2682241"/>
            <a:ext cx="5387184" cy="3174999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AB6F70-6655-4D3D-A137-0868A575FF35}"/>
              </a:ext>
            </a:extLst>
          </p:cNvPr>
          <p:cNvSpPr/>
          <p:nvPr/>
        </p:nvSpPr>
        <p:spPr>
          <a:xfrm>
            <a:off x="7624762" y="2250440"/>
            <a:ext cx="4471987" cy="252158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7BF7D3-EFD3-4C9C-98C4-892FA0BBF06A}"/>
              </a:ext>
            </a:extLst>
          </p:cNvPr>
          <p:cNvSpPr/>
          <p:nvPr/>
        </p:nvSpPr>
        <p:spPr>
          <a:xfrm>
            <a:off x="878921" y="6219732"/>
            <a:ext cx="2016442" cy="3583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0783A-749A-4B70-9A11-63A5387A9EC1}"/>
              </a:ext>
            </a:extLst>
          </p:cNvPr>
          <p:cNvSpPr/>
          <p:nvPr/>
        </p:nvSpPr>
        <p:spPr>
          <a:xfrm>
            <a:off x="7624762" y="1399297"/>
            <a:ext cx="2016442" cy="35838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193EA-F776-4A97-82C3-4AA4DF16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Solution to Critical-Section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A22CC-D731-4241-8050-7DD10266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8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Ncessary</a:t>
            </a:r>
            <a:r>
              <a:rPr lang="en-US" altLang="zh-CN" dirty="0">
                <a:solidFill>
                  <a:srgbClr val="FF0000"/>
                </a:solidFill>
              </a:rPr>
              <a:t> conditions </a:t>
            </a:r>
            <a:r>
              <a:rPr lang="en-US" altLang="zh-CN" dirty="0"/>
              <a:t>for correct solutions to critical-section problems</a:t>
            </a:r>
          </a:p>
          <a:p>
            <a:pPr marL="643255" lvl="1" indent="-285750">
              <a:lnSpc>
                <a:spcPct val="80000"/>
              </a:lnSpc>
            </a:pPr>
            <a:r>
              <a:rPr lang="en-US" altLang="zh-CN" dirty="0"/>
              <a:t>m</a:t>
            </a:r>
            <a:r>
              <a:rPr lang="en-US" altLang="zh-CN" sz="2400" dirty="0"/>
              <a:t>utual exclusion</a:t>
            </a:r>
          </a:p>
          <a:p>
            <a:pPr marL="643255" lvl="1" indent="-285750">
              <a:lnSpc>
                <a:spcPct val="80000"/>
              </a:lnSpc>
            </a:pPr>
            <a:r>
              <a:rPr lang="en-US" altLang="zh-CN" dirty="0"/>
              <a:t>progress </a:t>
            </a:r>
          </a:p>
          <a:p>
            <a:pPr marL="643255" lvl="1" indent="-285750">
              <a:lnSpc>
                <a:spcPct val="80000"/>
              </a:lnSpc>
            </a:pPr>
            <a:r>
              <a:rPr lang="en-US" altLang="zh-CN" dirty="0"/>
              <a:t>bounded waiting</a:t>
            </a:r>
          </a:p>
          <a:p>
            <a:pPr marL="285750" indent="-285750" eaLnBrk="1" hangingPunct="1">
              <a:lnSpc>
                <a:spcPct val="80000"/>
              </a:lnSpc>
            </a:pPr>
            <a:endParaRPr lang="en-US" altLang="zh-CN" sz="2400" b="1" dirty="0"/>
          </a:p>
          <a:p>
            <a:pPr marL="285750" indent="-285750" eaLnBrk="1" hangingPunct="1">
              <a:lnSpc>
                <a:spcPct val="80000"/>
              </a:lnSpc>
            </a:pPr>
            <a:endParaRPr lang="en-US" altLang="zh-CN" b="1" dirty="0"/>
          </a:p>
          <a:p>
            <a:pPr marL="285750" indent="-285750" eaLnBrk="1" hangingPunct="1">
              <a:lnSpc>
                <a:spcPct val="80000"/>
              </a:lnSpc>
            </a:pPr>
            <a:r>
              <a:rPr lang="en-US" altLang="zh-CN" sz="2400" b="1" dirty="0"/>
              <a:t>Mutual exclusion</a:t>
            </a:r>
          </a:p>
          <a:p>
            <a:pPr marL="643255" lvl="1" indent="-285750">
              <a:lnSpc>
                <a:spcPct val="80000"/>
              </a:lnSpc>
            </a:pPr>
            <a:r>
              <a:rPr lang="en-US" altLang="zh-CN" dirty="0"/>
              <a:t>if process </a:t>
            </a:r>
            <a:r>
              <a:rPr lang="en-US" altLang="zh-CN" i="1" dirty="0"/>
              <a:t>P</a:t>
            </a:r>
            <a:r>
              <a:rPr lang="en-US" altLang="zh-CN" i="1" baseline="-25000" dirty="0"/>
              <a:t>i</a:t>
            </a:r>
            <a:r>
              <a:rPr lang="en-US" altLang="zh-CN" dirty="0"/>
              <a:t> is executing in its critical section </a:t>
            </a:r>
            <a:r>
              <a:rPr lang="en-US" altLang="zh-CN" i="1" u="sng" dirty="0">
                <a:solidFill>
                  <a:srgbClr val="FF0000"/>
                </a:solidFill>
              </a:rPr>
              <a:t>specific to the resource R</a:t>
            </a:r>
            <a:r>
              <a:rPr lang="en-US" altLang="zh-CN" dirty="0"/>
              <a:t>, then no other processes can be executing in their critical sections </a:t>
            </a:r>
            <a:r>
              <a:rPr lang="en-US" altLang="zh-CN" i="1" u="sng" dirty="0">
                <a:solidFill>
                  <a:srgbClr val="FF0000"/>
                </a:solidFill>
              </a:rPr>
              <a:t>specific to R</a:t>
            </a:r>
          </a:p>
          <a:p>
            <a:pPr marL="822325" lvl="2" indent="-285750">
              <a:lnSpc>
                <a:spcPct val="80000"/>
              </a:lnSpc>
            </a:pPr>
            <a:r>
              <a:rPr lang="en-US" altLang="zh-CN" dirty="0"/>
              <a:t> /*</a:t>
            </a:r>
            <a:r>
              <a:rPr lang="zh-CN" altLang="en-US" dirty="0">
                <a:solidFill>
                  <a:srgbClr val="2E4BFA"/>
                </a:solidFill>
              </a:rPr>
              <a:t>互斥地执行临界区代码</a:t>
            </a:r>
            <a:endParaRPr lang="en-US" altLang="zh-CN" sz="2400" i="1" dirty="0">
              <a:solidFill>
                <a:srgbClr val="2E4BFA"/>
              </a:solidFill>
            </a:endParaRPr>
          </a:p>
          <a:p>
            <a:pPr marL="643255" lvl="1" indent="-285750">
              <a:lnSpc>
                <a:spcPct val="80000"/>
              </a:lnSpc>
            </a:pPr>
            <a:r>
              <a:rPr lang="en-US" altLang="zh-CN" dirty="0"/>
              <a:t>what is mutual exclusion (</a:t>
            </a:r>
            <a:r>
              <a:rPr lang="zh-CN" altLang="en-US" dirty="0"/>
              <a:t>互斥</a:t>
            </a:r>
            <a:r>
              <a:rPr lang="en-US" altLang="zh-CN" dirty="0"/>
              <a:t>)</a:t>
            </a:r>
          </a:p>
          <a:p>
            <a:pPr marL="822325" lvl="2" indent="-285750">
              <a:lnSpc>
                <a:spcPct val="80000"/>
              </a:lnSpc>
            </a:pPr>
            <a:r>
              <a:rPr lang="en-US" altLang="zh-CN" dirty="0"/>
              <a:t>a programming technique ensuring that only one </a:t>
            </a:r>
            <a:r>
              <a:rPr lang="en-US" altLang="zh-CN" sz="2400" dirty="0"/>
              <a:t>program or routine </a:t>
            </a:r>
            <a:r>
              <a:rPr lang="en-US" altLang="zh-CN" sz="2400" i="1" u="sng" dirty="0">
                <a:solidFill>
                  <a:schemeClr val="folHlink"/>
                </a:solidFill>
              </a:rPr>
              <a:t>at a time</a:t>
            </a:r>
            <a:r>
              <a:rPr lang="en-US" altLang="zh-CN" sz="2400" dirty="0"/>
              <a:t> can access some resources, such as a memory, an I/O port, or a file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01C5E-74A8-4327-9BEE-808180B8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D2698-5FF2-445D-A5DA-6E025E2FE7B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ACDA0F-9173-4790-B2A4-AC68990E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4203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CB859-AEA0-4BA6-877D-80AF60C6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总 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033A7-D284-4460-B134-51DA3F18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DF22-F0AA-486F-9421-9F1FAA914FD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2E8E52-4F64-4C26-A528-20837F01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140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5429783-914E-47B9-B985-25DFFB39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92" y="781965"/>
            <a:ext cx="11707408" cy="41148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软件同步适用于单</a:t>
            </a:r>
            <a:r>
              <a:rPr lang="en-US" altLang="zh-CN" dirty="0"/>
              <a:t>CPU/</a:t>
            </a:r>
            <a:r>
              <a:rPr lang="zh-CN" altLang="en-US" dirty="0"/>
              <a:t>单核系统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e.g. </a:t>
            </a:r>
            <a:r>
              <a:rPr lang="zh-CN" altLang="en-US" dirty="0"/>
              <a:t>反例：多</a:t>
            </a:r>
            <a:r>
              <a:rPr lang="en-US" altLang="zh-CN" dirty="0"/>
              <a:t>/</a:t>
            </a:r>
            <a:r>
              <a:rPr lang="zh-CN" altLang="en-US" dirty="0"/>
              <a:t>双核</a:t>
            </a:r>
            <a:r>
              <a:rPr lang="en-US" altLang="zh-CN" dirty="0"/>
              <a:t>4</a:t>
            </a:r>
            <a:r>
              <a:rPr lang="zh-CN" altLang="en-US" dirty="0"/>
              <a:t>线程系统上的</a:t>
            </a:r>
            <a:r>
              <a:rPr lang="en-US" altLang="zh-CN" dirty="0"/>
              <a:t>Bakery</a:t>
            </a:r>
            <a:r>
              <a:rPr lang="zh-CN" altLang="en-US" dirty="0"/>
              <a:t>同步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信号量</a:t>
            </a:r>
            <a:r>
              <a:rPr lang="en-US" altLang="zh-CN" dirty="0"/>
              <a:t>/</a:t>
            </a:r>
            <a:r>
              <a:rPr lang="zh-CN" altLang="en-US" dirty="0"/>
              <a:t>硬件</a:t>
            </a:r>
            <a:r>
              <a:rPr lang="en-US" altLang="zh-CN" dirty="0"/>
              <a:t>/</a:t>
            </a:r>
            <a:r>
              <a:rPr lang="zh-CN" altLang="en-US" dirty="0"/>
              <a:t>管程等其它几种机制适用于单、多</a:t>
            </a:r>
            <a:r>
              <a:rPr lang="en-US" altLang="zh-CN" dirty="0"/>
              <a:t>CPU</a:t>
            </a:r>
            <a:r>
              <a:rPr lang="zh-CN" altLang="en-US" dirty="0"/>
              <a:t>系统，特别是硬件指令、自旋锁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e.g. </a:t>
            </a:r>
            <a:r>
              <a:rPr lang="zh-CN" altLang="en-US" dirty="0"/>
              <a:t>多核系统中的随机数发生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e.g. </a:t>
            </a:r>
            <a:r>
              <a:rPr lang="zh-CN" altLang="en-US" dirty="0"/>
              <a:t>“利用流水线和锁提高服务器吞吐量”</a:t>
            </a: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238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0F24D-A3FC-4A36-90C6-5818AEC9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Appendix 6-1 Synchronization Hardware (§6.3)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EF862-EF81-4C99-B538-D706B3956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B9DD3-902B-473A-9854-D02A415E07E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94A671-17AD-41D0-887D-47D5DEEA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141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E2752CB-D2E9-4107-AF4D-4614A08945B9}"/>
              </a:ext>
            </a:extLst>
          </p:cNvPr>
          <p:cNvSpPr txBox="1">
            <a:spLocks noChangeArrowheads="1"/>
          </p:cNvSpPr>
          <p:nvPr/>
        </p:nvSpPr>
        <p:spPr>
          <a:xfrm>
            <a:off x="193638" y="828339"/>
            <a:ext cx="11806517" cy="5787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Two schemes of hardware synchronization by machine </a:t>
            </a:r>
            <a:r>
              <a:rPr lang="en-US" altLang="zh-CN" dirty="0" err="1"/>
              <a:t>instrcutions</a:t>
            </a:r>
            <a:endParaRPr lang="en-US" altLang="zh-CN" dirty="0"/>
          </a:p>
          <a:p>
            <a:pPr lvl="1"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Test and Modify</a:t>
            </a:r>
          </a:p>
          <a:p>
            <a:pPr lvl="1"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Swap</a:t>
            </a:r>
          </a:p>
          <a:p>
            <a:pPr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altLang="zh-CN" dirty="0"/>
          </a:p>
          <a:p>
            <a:pPr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altLang="zh-CN" dirty="0"/>
          </a:p>
          <a:p>
            <a:pPr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Test and modify the content of a word</a:t>
            </a:r>
            <a:r>
              <a:rPr lang="en-US" altLang="zh-CN" sz="2800" dirty="0"/>
              <a:t> </a:t>
            </a:r>
            <a:r>
              <a:rPr lang="en-US" altLang="zh-CN" b="1" dirty="0"/>
              <a:t>atomically</a:t>
            </a:r>
            <a:r>
              <a:rPr lang="en-US" altLang="zh-CN" sz="2800" dirty="0"/>
              <a:t>, </a:t>
            </a:r>
            <a:r>
              <a:rPr lang="en-US" altLang="zh-CN" dirty="0"/>
              <a:t>by</a:t>
            </a:r>
            <a:r>
              <a:rPr lang="en-US" altLang="zh-CN" sz="2800" dirty="0"/>
              <a:t> </a:t>
            </a:r>
            <a:r>
              <a:rPr lang="en-US" altLang="zh-CN" sz="2800" b="1" i="1" dirty="0" err="1"/>
              <a:t>TestAndSet</a:t>
            </a:r>
            <a:r>
              <a:rPr lang="en-US" altLang="zh-CN" sz="2800" dirty="0"/>
              <a:t> </a:t>
            </a:r>
            <a:r>
              <a:rPr lang="en-US" altLang="zh-CN" dirty="0"/>
              <a:t>instruction</a:t>
            </a:r>
            <a:endParaRPr lang="en-US" altLang="zh-CN" sz="2800" dirty="0"/>
          </a:p>
          <a:p>
            <a:pPr lvl="1">
              <a:lnSpc>
                <a:spcPct val="8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/* </a:t>
            </a:r>
            <a:r>
              <a:rPr lang="zh-CN" altLang="en-US" dirty="0"/>
              <a:t>测试布尔变量</a:t>
            </a:r>
            <a:r>
              <a:rPr lang="en-US" altLang="zh-CN" dirty="0"/>
              <a:t>target</a:t>
            </a:r>
            <a:r>
              <a:rPr lang="zh-CN" altLang="en-US" dirty="0"/>
              <a:t>的值并返回，再将其设置为</a:t>
            </a:r>
            <a:r>
              <a:rPr lang="en-US" altLang="zh-CN" dirty="0"/>
              <a:t>true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     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     </a:t>
            </a:r>
            <a:r>
              <a:rPr lang="en-US" altLang="zh-CN" sz="2800" b="1" dirty="0" err="1"/>
              <a:t>boolean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TestAndSet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boolean</a:t>
            </a:r>
            <a:r>
              <a:rPr lang="en-US" altLang="zh-CN" sz="2800" b="1" dirty="0"/>
              <a:t>  *target)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			</a:t>
            </a:r>
            <a:r>
              <a:rPr lang="en-US" altLang="zh-CN" sz="2800" b="1" dirty="0" err="1"/>
              <a:t>boolean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rv</a:t>
            </a:r>
            <a:r>
              <a:rPr lang="en-US" altLang="zh-CN" sz="2800" b="1" dirty="0"/>
              <a:t> = *target;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			*target = true;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			return </a:t>
            </a:r>
            <a:r>
              <a:rPr lang="en-US" altLang="zh-CN" sz="2800" b="1" dirty="0" err="1"/>
              <a:t>rv</a:t>
            </a:r>
            <a:r>
              <a:rPr lang="en-US" altLang="zh-CN" sz="2800" b="1" dirty="0"/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800" b="1" dirty="0"/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42193176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1C4CE-F690-4602-A963-8408C68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and Set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7DE45-531D-4119-A075-CB19E45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two </a:t>
            </a:r>
            <a:r>
              <a:rPr lang="en-US" altLang="zh-CN" dirty="0" err="1"/>
              <a:t>TestAndSet</a:t>
            </a:r>
            <a:r>
              <a:rPr lang="en-US" altLang="zh-CN" dirty="0"/>
              <a:t> instructions are executed simultaneously (each on a different CPU), they will be </a:t>
            </a:r>
            <a:r>
              <a:rPr lang="en-US" altLang="zh-CN" dirty="0" err="1"/>
              <a:t>excecuted</a:t>
            </a:r>
            <a:r>
              <a:rPr lang="en-US" altLang="zh-CN" dirty="0"/>
              <a:t> sequentially in an arbitrary orders</a:t>
            </a:r>
          </a:p>
          <a:p>
            <a:pPr eaLnBrk="1" hangingPunct="1"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To conduct mutual exclusion on a type of resource, declare a Boolean variable </a:t>
            </a:r>
            <a:r>
              <a:rPr lang="en-US" altLang="zh-CN" i="1" dirty="0">
                <a:solidFill>
                  <a:srgbClr val="FF0000"/>
                </a:solidFill>
              </a:rPr>
              <a:t>lock</a:t>
            </a:r>
            <a:r>
              <a:rPr lang="en-US" altLang="zh-CN" dirty="0"/>
              <a:t>, specific to the resource and  initialized to </a:t>
            </a:r>
            <a:r>
              <a:rPr lang="en-US" altLang="zh-CN" i="1" dirty="0">
                <a:solidFill>
                  <a:srgbClr val="FF0000"/>
                </a:solidFill>
              </a:rPr>
              <a:t>false</a:t>
            </a:r>
          </a:p>
          <a:p>
            <a:pPr eaLnBrk="1" hangingPunct="1">
              <a:tabLst>
                <a:tab pos="744538" algn="l"/>
                <a:tab pos="1025525" algn="l"/>
                <a:tab pos="1260475" algn="l"/>
              </a:tabLst>
            </a:pPr>
            <a:endParaRPr lang="en-US" altLang="zh-CN" dirty="0"/>
          </a:p>
          <a:p>
            <a:pPr eaLnBrk="1" hangingPunct="1"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The processes utilize </a:t>
            </a:r>
            <a:r>
              <a:rPr lang="en-US" altLang="zh-CN" b="1" i="1" dirty="0" err="1">
                <a:solidFill>
                  <a:srgbClr val="2E4BFA"/>
                </a:solidFill>
              </a:rPr>
              <a:t>TestAndSet</a:t>
            </a:r>
            <a:r>
              <a:rPr lang="en-US" altLang="zh-CN" dirty="0"/>
              <a:t> instructions on this </a:t>
            </a:r>
            <a:r>
              <a:rPr lang="en-US" altLang="zh-CN" i="1" dirty="0"/>
              <a:t>lock</a:t>
            </a:r>
            <a:r>
              <a:rPr lang="en-US" altLang="zh-CN" dirty="0"/>
              <a:t> to mutual exclusively access the resource, as follows</a:t>
            </a:r>
          </a:p>
          <a:p>
            <a:pPr lvl="1"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shared data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b="1" dirty="0" err="1"/>
              <a:t>boolean</a:t>
            </a:r>
            <a:r>
              <a:rPr lang="en-US" altLang="zh-CN" b="1" dirty="0"/>
              <a:t>  </a:t>
            </a:r>
            <a:r>
              <a:rPr lang="en-US" altLang="zh-CN" b="1" i="1" dirty="0"/>
              <a:t>lock</a:t>
            </a:r>
            <a:r>
              <a:rPr lang="en-US" altLang="zh-CN" b="1" dirty="0"/>
              <a:t> = false   </a:t>
            </a:r>
            <a:r>
              <a:rPr lang="en-US" altLang="zh-CN" dirty="0">
                <a:solidFill>
                  <a:srgbClr val="FF0000"/>
                </a:solidFill>
              </a:rPr>
              <a:t>/*</a:t>
            </a:r>
            <a:r>
              <a:rPr lang="zh-CN" altLang="en-US" dirty="0">
                <a:solidFill>
                  <a:srgbClr val="FF0000"/>
                </a:solidFill>
              </a:rPr>
              <a:t>表示没有加锁，无用户访问</a:t>
            </a:r>
          </a:p>
          <a:p>
            <a:pPr eaLnBrk="1" hangingPunct="1">
              <a:tabLst>
                <a:tab pos="744538" algn="l"/>
                <a:tab pos="1025525" algn="l"/>
                <a:tab pos="1260475" algn="l"/>
              </a:tabLst>
            </a:pPr>
            <a:endParaRPr lang="en-US" altLang="zh-CN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5DC658-2EBD-443C-9EC7-B7DC8510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F368-F877-4FAA-8A3D-5384EE0085F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0E7AD-4900-4DB9-AE3C-2B1B519C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889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A0A676-06E7-4B54-ABBD-E7D2CAC2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B11028-712A-4D73-B8DC-91ACD257E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8FA5-1472-4333-939D-429892D307D4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AF32940-73FA-42AF-9347-687A323DC8EC}"/>
              </a:ext>
            </a:extLst>
          </p:cNvPr>
          <p:cNvSpPr txBox="1">
            <a:spLocks noChangeArrowheads="1"/>
          </p:cNvSpPr>
          <p:nvPr/>
        </p:nvSpPr>
        <p:spPr>
          <a:xfrm>
            <a:off x="1132952" y="256485"/>
            <a:ext cx="8128000" cy="41767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Process P</a:t>
            </a:r>
            <a:r>
              <a:rPr lang="en-US" altLang="zh-CN" baseline="-25000" dirty="0">
                <a:latin typeface="+mn-lt"/>
              </a:rPr>
              <a:t>i </a:t>
            </a:r>
            <a:r>
              <a:rPr lang="en-US" altLang="zh-CN" i="1" dirty="0">
                <a:latin typeface="+mn-lt"/>
              </a:rPr>
              <a:t>                                          </a:t>
            </a:r>
            <a:r>
              <a:rPr lang="en-US" altLang="zh-CN" dirty="0" err="1">
                <a:latin typeface="+mn-lt"/>
              </a:rPr>
              <a:t>P</a:t>
            </a:r>
            <a:r>
              <a:rPr lang="en-US" altLang="zh-CN" baseline="-25000" dirty="0" err="1">
                <a:latin typeface="+mn-lt"/>
              </a:rPr>
              <a:t>j</a:t>
            </a:r>
            <a:endParaRPr lang="en-US" altLang="zh-CN" baseline="-25000" dirty="0">
              <a:latin typeface="+mn-lt"/>
            </a:endParaRP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do {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   while (</a:t>
            </a:r>
            <a:r>
              <a:rPr lang="en-US" altLang="zh-CN" b="1" dirty="0" err="1">
                <a:latin typeface="+mn-lt"/>
              </a:rPr>
              <a:t>TestAndSet</a:t>
            </a:r>
            <a:r>
              <a:rPr lang="en-US" altLang="zh-CN" b="1" dirty="0">
                <a:latin typeface="+mn-lt"/>
              </a:rPr>
              <a:t>(lock)) ;</a:t>
            </a:r>
            <a:endParaRPr lang="en-US" altLang="zh-CN" dirty="0">
              <a:latin typeface="+mn-lt"/>
            </a:endParaRPr>
          </a:p>
          <a:p>
            <a:pPr>
              <a:spcBef>
                <a:spcPct val="35000"/>
              </a:spcBef>
              <a:spcAft>
                <a:spcPct val="35000"/>
              </a:spcAft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    critical section</a:t>
            </a:r>
            <a:endParaRPr lang="en-US" altLang="zh-CN" b="1" dirty="0">
              <a:latin typeface="+mn-lt"/>
            </a:endParaRP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     lock = false;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    </a:t>
            </a:r>
            <a:r>
              <a:rPr lang="en-US" altLang="zh-CN" sz="1600" b="1" dirty="0">
                <a:solidFill>
                  <a:srgbClr val="FF0000"/>
                </a:solidFill>
                <a:latin typeface="+mn-lt"/>
              </a:rPr>
              <a:t>/*</a:t>
            </a:r>
            <a:r>
              <a:rPr lang="zh-CN" altLang="en-US" sz="1600" b="1" dirty="0">
                <a:solidFill>
                  <a:srgbClr val="FF0000"/>
                </a:solidFill>
                <a:latin typeface="+mn-lt"/>
              </a:rPr>
              <a:t>释放锁，允许其它进程进入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   remainder section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2C6F3A-70AA-4197-8BC9-07CAEEBFB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952" y="4722122"/>
            <a:ext cx="3024188" cy="1827213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>
                <a:ea typeface="微软雅黑 Light" panose="020B0502040204020203" pitchFamily="34" charset="-122"/>
              </a:rPr>
              <a:t> </a:t>
            </a:r>
            <a:r>
              <a:rPr lang="en-US" altLang="zh-CN" sz="2000" b="1">
                <a:ea typeface="微软雅黑 Light" panose="020B0502040204020203" pitchFamily="34" charset="-122"/>
              </a:rPr>
              <a:t>TestAndSet (lock)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000" b="1">
                <a:ea typeface="微软雅黑 Light" panose="020B0502040204020203" pitchFamily="34" charset="-122"/>
              </a:rPr>
              <a:t>    { boolean rv = lock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000" b="1">
                <a:ea typeface="微软雅黑 Light" panose="020B0502040204020203" pitchFamily="34" charset="-122"/>
              </a:rPr>
              <a:t>	  lock = true;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000" b="1">
                <a:ea typeface="微软雅黑 Light" panose="020B0502040204020203" pitchFamily="34" charset="-122"/>
              </a:rPr>
              <a:t>	  return rv;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sz="2000" b="1">
                <a:ea typeface="微软雅黑 Light" panose="020B0502040204020203" pitchFamily="34" charset="-122"/>
              </a:rPr>
              <a:t>	}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07BA7D-75CE-49D3-97C8-279425AEB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790" y="689872"/>
            <a:ext cx="4535487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endParaRPr lang="en-US" altLang="zh-CN" sz="2400" i="1" baseline="-25000" dirty="0"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do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while (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TestAndSet</a:t>
            </a:r>
            <a:r>
              <a:rPr lang="en-US" altLang="zh-CN" sz="2400" b="1" dirty="0">
                <a:ea typeface="微软雅黑 Light" panose="020B0502040204020203" pitchFamily="34" charset="-122"/>
              </a:rPr>
              <a:t>(lock)) 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/*busy-waiting</a:t>
            </a:r>
            <a:endParaRPr lang="zh-CN" altLang="en-US" sz="2400" dirty="0">
              <a:solidFill>
                <a:srgbClr val="FF0000"/>
              </a:solidFill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 </a:t>
            </a:r>
            <a:r>
              <a:rPr lang="en-US" altLang="zh-CN" sz="2400" b="1" dirty="0">
                <a:ea typeface="微软雅黑 Light" panose="020B0502040204020203" pitchFamily="34" charset="-122"/>
              </a:rPr>
              <a:t>while (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TestAndSet</a:t>
            </a:r>
            <a:r>
              <a:rPr lang="en-US" altLang="zh-CN" sz="2400" b="1" dirty="0">
                <a:ea typeface="微软雅黑 Light" panose="020B0502040204020203" pitchFamily="34" charset="-122"/>
              </a:rPr>
              <a:t>(lock)) ;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critical section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lock = false; </a:t>
            </a:r>
            <a:r>
              <a:rPr lang="en-US" altLang="zh-CN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/*</a:t>
            </a:r>
            <a:r>
              <a:rPr lang="zh-CN" altLang="en-US" sz="16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释放，允许其它进程进入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endParaRPr lang="en-US" altLang="zh-CN" sz="1600" b="1" dirty="0"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  remainder section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}</a:t>
            </a:r>
          </a:p>
        </p:txBody>
      </p:sp>
      <p:sp>
        <p:nvSpPr>
          <p:cNvPr id="8" name="AutoShape 13">
            <a:extLst>
              <a:ext uri="{FF2B5EF4-FFF2-40B4-BE49-F238E27FC236}">
                <a16:creationId xmlns:a16="http://schemas.microsoft.com/office/drawing/2014/main" id="{DF4D9132-6DBF-42B2-A96D-34B61A9EA810}"/>
              </a:ext>
            </a:extLst>
          </p:cNvPr>
          <p:cNvSpPr>
            <a:spLocks/>
          </p:cNvSpPr>
          <p:nvPr/>
        </p:nvSpPr>
        <p:spPr bwMode="auto">
          <a:xfrm>
            <a:off x="5166790" y="1697935"/>
            <a:ext cx="287337" cy="1008062"/>
          </a:xfrm>
          <a:prstGeom prst="leftBrace">
            <a:avLst>
              <a:gd name="adj1" fmla="val 75867"/>
              <a:gd name="adj2" fmla="val 50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F1A06FF7-CDC9-4562-B907-F4773258F0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91202" y="689872"/>
            <a:ext cx="0" cy="56880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C8A711C4-D9EA-40A4-BBC7-BD0E8562E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65" y="1337572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3F072EE1-6726-4587-B646-ADCF28A32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965" y="207422"/>
            <a:ext cx="6960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 dirty="0">
                <a:latin typeface="+mn-lt"/>
                <a:ea typeface="微软雅黑 Light" panose="020B0502040204020203" pitchFamily="34" charset="-122"/>
              </a:rPr>
              <a:t>lock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3AA24289-EE32-4D57-92C8-4297421D3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7965" y="689872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F</a:t>
            </a: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1DD08492-33C1-41FC-94B9-DD841FAA6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65" y="2345635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A2A89FFD-DA7D-48E1-B6CC-AD016A23E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315" y="2345635"/>
            <a:ext cx="79216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5422E33F-66E5-40A8-86B6-238901FC3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402" y="1624910"/>
            <a:ext cx="336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T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5D2110A6-A41C-440A-AA9B-D29B4F26F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402" y="2345635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F</a:t>
            </a:r>
          </a:p>
        </p:txBody>
      </p:sp>
      <p:sp>
        <p:nvSpPr>
          <p:cNvPr id="17" name="Line 23">
            <a:extLst>
              <a:ext uri="{FF2B5EF4-FFF2-40B4-BE49-F238E27FC236}">
                <a16:creationId xmlns:a16="http://schemas.microsoft.com/office/drawing/2014/main" id="{B9936E23-7219-4737-8804-FDB80497D7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65" y="2848872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8" name="Line 24">
            <a:extLst>
              <a:ext uri="{FF2B5EF4-FFF2-40B4-BE49-F238E27FC236}">
                <a16:creationId xmlns:a16="http://schemas.microsoft.com/office/drawing/2014/main" id="{1875A160-DA17-4AB2-A030-1147F102C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65" y="3929960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FF0000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9" name="Text Box 25">
            <a:extLst>
              <a:ext uri="{FF2B5EF4-FFF2-40B4-BE49-F238E27FC236}">
                <a16:creationId xmlns:a16="http://schemas.microsoft.com/office/drawing/2014/main" id="{01AE42E7-0226-424F-8E8E-F799DBAF2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402" y="3137797"/>
            <a:ext cx="336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T</a:t>
            </a: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C56C4644-F9A9-4882-93D3-E0494769F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402" y="4433197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F</a:t>
            </a:r>
          </a:p>
        </p:txBody>
      </p:sp>
      <p:sp>
        <p:nvSpPr>
          <p:cNvPr id="21" name="Line 27">
            <a:extLst>
              <a:ext uri="{FF2B5EF4-FFF2-40B4-BE49-F238E27FC236}">
                <a16:creationId xmlns:a16="http://schemas.microsoft.com/office/drawing/2014/main" id="{AB2285CB-FF43-44B7-92E2-965C7092A1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2327" y="1337572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31D2185E-A8AC-4EDB-943F-9A8B378DD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527" y="5441261"/>
            <a:ext cx="1368425" cy="1206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F72AA3DF-4107-46C6-A1BB-58B0B2A0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527" y="5946085"/>
            <a:ext cx="1368425" cy="3603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lock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759BEC-048C-4BD4-8127-C774CB0D9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127" y="5658747"/>
            <a:ext cx="720725" cy="5032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i</a:t>
            </a:r>
          </a:p>
        </p:txBody>
      </p:sp>
      <p:sp>
        <p:nvSpPr>
          <p:cNvPr id="25" name="Oval 25">
            <a:extLst>
              <a:ext uri="{FF2B5EF4-FFF2-40B4-BE49-F238E27FC236}">
                <a16:creationId xmlns:a16="http://schemas.microsoft.com/office/drawing/2014/main" id="{DBD4150F-FA1B-4825-A90C-844140BD1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752" y="5658747"/>
            <a:ext cx="720725" cy="5032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P</a:t>
            </a:r>
            <a:r>
              <a:rPr lang="en-US" altLang="zh-CN" sz="2400" baseline="-25000">
                <a:ea typeface="微软雅黑 Light" panose="020B0502040204020203" pitchFamily="34" charset="-122"/>
              </a:rPr>
              <a:t>j</a:t>
            </a:r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7672341A-EA0A-4C4F-8F63-E54B81412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4852" y="5946085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A7D93414-C64E-4889-BDDA-C6BA975BBA4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7952" y="594608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F31F46CD-2456-42D4-9E84-74E027270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3315" y="1432822"/>
            <a:ext cx="33586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/* </a:t>
            </a:r>
            <a:r>
              <a:rPr lang="en-US" altLang="zh-CN" sz="16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false</a:t>
            </a:r>
            <a:r>
              <a:rPr lang="en-US" altLang="zh-CN" sz="16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Wingdings" pitchFamily="2" charset="2"/>
              </a:rPr>
              <a:t>true</a:t>
            </a:r>
            <a:r>
              <a:rPr lang="en-US" altLang="zh-CN" sz="16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Wingdings" pitchFamily="2" charset="2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  <a:sym typeface="Wingdings" pitchFamily="2" charset="2"/>
              </a:rPr>
              <a:t>加锁，阻止其它进程</a:t>
            </a:r>
            <a:endParaRPr lang="zh-CN" altLang="en-US" sz="1600" dirty="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E64D976A-99CD-4F1E-B578-26DA86858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027" y="2945710"/>
            <a:ext cx="34211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ea typeface="微软雅黑 Light" panose="020B0502040204020203" pitchFamily="34" charset="-122"/>
              </a:rPr>
              <a:t>/* </a:t>
            </a:r>
            <a:r>
              <a:rPr lang="en-US" altLang="zh-CN" sz="1600" dirty="0" err="1">
                <a:solidFill>
                  <a:srgbClr val="FF0000"/>
                </a:solidFill>
                <a:ea typeface="微软雅黑 Light" panose="020B0502040204020203" pitchFamily="34" charset="-122"/>
              </a:rPr>
              <a:t>false</a:t>
            </a:r>
            <a:r>
              <a:rPr lang="en-US" altLang="zh-CN" sz="1600" dirty="0" err="1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true</a:t>
            </a:r>
            <a:r>
              <a:rPr lang="en-US" altLang="zh-CN" sz="1600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加锁，阻止其它进程</a:t>
            </a:r>
            <a:r>
              <a:rPr lang="en-US" altLang="zh-CN" sz="1600" dirty="0">
                <a:solidFill>
                  <a:srgbClr val="FF0000"/>
                </a:solidFill>
                <a:ea typeface="微软雅黑 Light" panose="020B0502040204020203" pitchFamily="34" charset="-122"/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93997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03028-9C73-4A78-A9CA-024A5992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F2FBD-EDD2-487A-9A7A-910EF5D3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Atomically swap two variables</a:t>
            </a:r>
          </a:p>
          <a:p>
            <a:pPr lvl="1"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b="1" dirty="0"/>
              <a:t>void Swap(</a:t>
            </a:r>
            <a:r>
              <a:rPr lang="en-US" altLang="zh-CN" b="1" dirty="0" err="1"/>
              <a:t>boolean</a:t>
            </a:r>
            <a:r>
              <a:rPr lang="en-US" altLang="zh-CN" b="1" dirty="0"/>
              <a:t> &amp;a, </a:t>
            </a:r>
            <a:r>
              <a:rPr lang="en-US" altLang="zh-CN" b="1" dirty="0" err="1"/>
              <a:t>boolean</a:t>
            </a:r>
            <a:r>
              <a:rPr lang="en-US" altLang="zh-CN" b="1" dirty="0"/>
              <a:t> &amp;b) {</a:t>
            </a:r>
          </a:p>
          <a:p>
            <a:pPr>
              <a:lnSpc>
                <a:spcPct val="90000"/>
              </a:lnSpc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 dirty="0"/>
              <a:t>			</a:t>
            </a:r>
            <a:r>
              <a:rPr lang="en-US" altLang="zh-CN" b="1" dirty="0" err="1"/>
              <a:t>boolean</a:t>
            </a:r>
            <a:r>
              <a:rPr lang="en-US" altLang="zh-CN" b="1" dirty="0"/>
              <a:t> temp = a;</a:t>
            </a:r>
          </a:p>
          <a:p>
            <a:pPr>
              <a:lnSpc>
                <a:spcPct val="90000"/>
              </a:lnSpc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 dirty="0"/>
              <a:t>			a = b;</a:t>
            </a:r>
          </a:p>
          <a:p>
            <a:pPr>
              <a:lnSpc>
                <a:spcPct val="90000"/>
              </a:lnSpc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 dirty="0"/>
              <a:t>			b = temp;</a:t>
            </a:r>
          </a:p>
          <a:p>
            <a:pPr>
              <a:lnSpc>
                <a:spcPct val="90000"/>
              </a:lnSpc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 dirty="0"/>
              <a:t>		}</a:t>
            </a:r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altLang="zh-CN" dirty="0"/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dirty="0"/>
              <a:t>Shared data  (initialized to false</a:t>
            </a:r>
            <a:r>
              <a:rPr lang="zh-CN" altLang="en-US" dirty="0"/>
              <a:t>，表示资源没被占用</a:t>
            </a:r>
            <a:r>
              <a:rPr lang="en-US" altLang="zh-CN" dirty="0"/>
              <a:t>): </a:t>
            </a:r>
            <a:endParaRPr lang="en-US" altLang="zh-CN" dirty="0">
              <a:latin typeface="Times New Roman" pitchFamily="18" charset="0"/>
            </a:endParaRPr>
          </a:p>
          <a:p>
            <a:pPr lvl="1"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altLang="zh-CN" b="1" dirty="0" err="1">
                <a:latin typeface="Times New Roman" pitchFamily="18" charset="0"/>
              </a:rPr>
              <a:t>boolean</a:t>
            </a:r>
            <a:r>
              <a:rPr lang="en-US" altLang="zh-CN" b="1" dirty="0">
                <a:latin typeface="Times New Roman" pitchFamily="18" charset="0"/>
              </a:rPr>
              <a:t> lock;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3D2B9-CB7E-4125-A2C4-0A3222E5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8952-9689-4824-AD37-629218A0DC1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3D2B2-788F-45A1-80EA-D50B4803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389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A33BE1-2CEB-4548-984D-D08E621A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BE6ECA-5741-44C1-9FED-239AE670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87F3-00AC-4D3A-9042-13C8CA5F17F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5AECB13-8C02-4F9E-849E-9CD6717AC10B}"/>
              </a:ext>
            </a:extLst>
          </p:cNvPr>
          <p:cNvSpPr txBox="1">
            <a:spLocks noChangeArrowheads="1"/>
          </p:cNvSpPr>
          <p:nvPr/>
        </p:nvSpPr>
        <p:spPr>
          <a:xfrm>
            <a:off x="262666" y="493955"/>
            <a:ext cx="11543852" cy="55102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tabLst>
                <a:tab pos="1433513" algn="l"/>
                <a:tab pos="1714500" algn="l"/>
                <a:tab pos="2058988" algn="l"/>
              </a:tabLst>
            </a:pPr>
            <a:r>
              <a:rPr lang="zh-CN" altLang="en-US" dirty="0">
                <a:latin typeface="+mn-lt"/>
              </a:rPr>
              <a:t>方案</a:t>
            </a:r>
            <a:r>
              <a:rPr lang="en-US" altLang="zh-CN" dirty="0">
                <a:latin typeface="+mn-lt"/>
              </a:rPr>
              <a:t>1</a:t>
            </a:r>
          </a:p>
          <a:p>
            <a:pPr lvl="1"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shared data (initialized to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false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</a:rPr>
              <a:t>，表示资源没被占用</a:t>
            </a:r>
            <a:r>
              <a:rPr lang="en-US" altLang="zh-CN" dirty="0">
                <a:latin typeface="+mn-lt"/>
              </a:rPr>
              <a:t>):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       </a:t>
            </a:r>
            <a:r>
              <a:rPr lang="en-US" altLang="zh-CN" b="1" dirty="0" err="1">
                <a:latin typeface="+mn-lt"/>
              </a:rPr>
              <a:t>boolean</a:t>
            </a:r>
            <a:r>
              <a:rPr lang="en-US" altLang="zh-CN" b="1" dirty="0">
                <a:latin typeface="+mn-lt"/>
              </a:rPr>
              <a:t> lock;</a:t>
            </a:r>
          </a:p>
          <a:p>
            <a:pPr marL="357505" lvl="1" indent="0">
              <a:buNone/>
              <a:tabLst>
                <a:tab pos="1433513" algn="l"/>
                <a:tab pos="1714500" algn="l"/>
                <a:tab pos="2058988" algn="l"/>
              </a:tabLst>
            </a:pPr>
            <a:endParaRPr lang="en-US" altLang="zh-CN" dirty="0">
              <a:latin typeface="+mn-lt"/>
            </a:endParaRPr>
          </a:p>
          <a:p>
            <a:pPr lvl="1"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          Process </a:t>
            </a:r>
            <a:r>
              <a:rPr lang="en-US" altLang="zh-CN" i="1" dirty="0">
                <a:latin typeface="+mn-lt"/>
              </a:rPr>
              <a:t>P</a:t>
            </a:r>
            <a:r>
              <a:rPr lang="en-US" altLang="zh-CN" i="1" baseline="-25000" dirty="0">
                <a:latin typeface="+mn-lt"/>
              </a:rPr>
              <a:t>i</a:t>
            </a:r>
            <a:endParaRPr lang="en-US" altLang="zh-CN" dirty="0">
              <a:latin typeface="+mn-lt"/>
            </a:endParaRP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dirty="0">
                <a:latin typeface="+mn-lt"/>
              </a:rPr>
              <a:t>		</a:t>
            </a:r>
            <a:r>
              <a:rPr lang="en-US" altLang="zh-CN" b="1" dirty="0">
                <a:latin typeface="+mn-lt"/>
              </a:rPr>
              <a:t>do {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key = true;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while (key == true) 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		Swap(</a:t>
            </a:r>
            <a:r>
              <a:rPr lang="en-US" altLang="zh-CN" b="1" dirty="0" err="1">
                <a:latin typeface="+mn-lt"/>
              </a:rPr>
              <a:t>lock,key</a:t>
            </a:r>
            <a:r>
              <a:rPr lang="en-US" altLang="zh-CN" b="1" dirty="0">
                <a:latin typeface="+mn-lt"/>
              </a:rPr>
              <a:t>);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	</a:t>
            </a:r>
            <a:r>
              <a:rPr lang="en-US" altLang="zh-CN" dirty="0">
                <a:latin typeface="+mn-lt"/>
              </a:rPr>
              <a:t>critical section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    lock = false;                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/*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退出段，释放锁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		</a:t>
            </a:r>
            <a:r>
              <a:rPr lang="en-US" altLang="zh-CN" dirty="0">
                <a:latin typeface="+mn-lt"/>
              </a:rPr>
              <a:t>remainder section</a:t>
            </a:r>
          </a:p>
          <a:p>
            <a:pPr>
              <a:buFont typeface="Wingdings" panose="05000000000000000000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b="1" dirty="0">
                <a:latin typeface="+mn-lt"/>
              </a:rPr>
              <a:t>		}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7E7A6A7E-8F77-4074-8103-C21D60F9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0888" y="1947488"/>
            <a:ext cx="3522679" cy="10156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问题：</a:t>
            </a:r>
            <a:endParaRPr lang="en-US" altLang="zh-CN" sz="2000" dirty="0"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busy-waiting</a:t>
            </a:r>
            <a:r>
              <a:rPr lang="zh-CN" altLang="en-US" sz="2000" dirty="0">
                <a:latin typeface="+mn-lt"/>
                <a:ea typeface="微软雅黑 Light" panose="020B0502040204020203" pitchFamily="34" charset="-122"/>
              </a:rPr>
              <a:t>，</a:t>
            </a:r>
            <a:r>
              <a:rPr lang="en-US" altLang="zh-CN" sz="2000" dirty="0">
                <a:latin typeface="+mn-lt"/>
                <a:ea typeface="微软雅黑 Light" panose="020B0502040204020203" pitchFamily="34" charset="-122"/>
              </a:rPr>
              <a:t>do not meet the bounded-waiting requirement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E7C1353-8A71-4A0D-A6CF-AADAEDD02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426" y="3451777"/>
            <a:ext cx="667190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/*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进入段，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lock=true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时，资源被占，陷入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while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忙等待</a:t>
            </a:r>
            <a:endParaRPr lang="en-US" altLang="zh-CN" sz="1800" dirty="0">
              <a:solidFill>
                <a:srgbClr val="FF0000"/>
              </a:solidFill>
              <a:latin typeface="+mn-lt"/>
              <a:ea typeface="微软雅黑 Light" panose="020B0502040204020203" pitchFamily="34" charset="-122"/>
            </a:endParaRPr>
          </a:p>
          <a:p>
            <a:pPr eaLnBrk="1" hangingPunct="1"/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不断测试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lock—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资源可用性，并通过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key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传到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while</a:t>
            </a:r>
          </a:p>
          <a:p>
            <a:pPr eaLnBrk="1" hangingPunct="1"/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 key=lock=false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时，资源空闲，进入临界段 </a:t>
            </a:r>
          </a:p>
        </p:txBody>
      </p:sp>
    </p:spTree>
    <p:extLst>
      <p:ext uri="{BB962C8B-B14F-4D97-AF65-F5344CB8AC3E}">
        <p14:creationId xmlns:p14="http://schemas.microsoft.com/office/powerpoint/2010/main" val="37747698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FC11299-FDDF-4A24-9F2B-911B3D8E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0" y="286719"/>
            <a:ext cx="3339521" cy="6408549"/>
          </a:xfrm>
        </p:spPr>
        <p:txBody>
          <a:bodyPr/>
          <a:lstStyle/>
          <a:p>
            <a:r>
              <a:rPr lang="zh-CN" altLang="en-US" sz="2400" dirty="0">
                <a:latin typeface="+mn-lt"/>
              </a:rPr>
              <a:t>方案</a:t>
            </a:r>
            <a:r>
              <a:rPr lang="en-US" altLang="zh-CN" sz="2400" dirty="0">
                <a:latin typeface="+mn-lt"/>
              </a:rPr>
              <a:t>2</a:t>
            </a:r>
          </a:p>
          <a:p>
            <a:pPr lvl="1"/>
            <a:r>
              <a:rPr lang="en-US" altLang="zh-CN" dirty="0">
                <a:latin typeface="+mn-lt"/>
              </a:rPr>
              <a:t>Shared data (initialized to </a:t>
            </a:r>
            <a:r>
              <a:rPr lang="en-US" altLang="zh-CN" b="1" dirty="0">
                <a:latin typeface="+mn-lt"/>
              </a:rPr>
              <a:t>false</a:t>
            </a:r>
            <a:r>
              <a:rPr lang="en-US" altLang="zh-CN" dirty="0">
                <a:latin typeface="+mn-lt"/>
              </a:rPr>
              <a:t>): </a:t>
            </a:r>
          </a:p>
          <a:p>
            <a:pPr marL="357505" lvl="1" indent="0">
              <a:buNone/>
            </a:pPr>
            <a:r>
              <a:rPr lang="en-US" altLang="zh-CN" b="1" dirty="0" err="1">
                <a:latin typeface="+mn-lt"/>
              </a:rPr>
              <a:t>boolean</a:t>
            </a:r>
            <a:r>
              <a:rPr lang="en-US" altLang="zh-CN" b="1" dirty="0">
                <a:latin typeface="+mn-lt"/>
              </a:rPr>
              <a:t> lock;   </a:t>
            </a:r>
            <a:r>
              <a:rPr lang="en-US" altLang="zh-CN" b="1" dirty="0" err="1">
                <a:latin typeface="+mn-lt"/>
              </a:rPr>
              <a:t>boolean</a:t>
            </a:r>
            <a:r>
              <a:rPr lang="en-US" altLang="zh-CN" b="1" dirty="0">
                <a:latin typeface="+mn-lt"/>
              </a:rPr>
              <a:t> waiting[n];</a:t>
            </a:r>
          </a:p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1782F0-A07C-4F20-A27F-D0EE043C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763" y="6489167"/>
            <a:ext cx="857577" cy="368834"/>
          </a:xfrm>
        </p:spPr>
        <p:txBody>
          <a:bodyPr/>
          <a:lstStyle/>
          <a:p>
            <a:fld id="{47C4BD23-150C-4A56-8E66-9482A3FB2E80}" type="slidenum">
              <a:rPr lang="zh-CN" altLang="en-US" smtClean="0"/>
              <a:t>146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B87FF-161F-48CE-BF7C-0CDC0C2A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FFBA-4F50-4F59-9112-B859D662598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7FC44B-9629-48A1-ADAC-AF7253E6DEA5}"/>
              </a:ext>
            </a:extLst>
          </p:cNvPr>
          <p:cNvSpPr txBox="1">
            <a:spLocks noChangeArrowheads="1"/>
          </p:cNvSpPr>
          <p:nvPr/>
        </p:nvSpPr>
        <p:spPr>
          <a:xfrm>
            <a:off x="3169384" y="-275351"/>
            <a:ext cx="8424863" cy="75326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 </a:t>
            </a:r>
            <a:br>
              <a:rPr lang="en-US" altLang="zh-CN" sz="2400" dirty="0">
                <a:ea typeface="微软雅黑 Light" panose="020B0502040204020203" pitchFamily="34" charset="-122"/>
              </a:rPr>
            </a:br>
            <a:r>
              <a:rPr lang="en-US" altLang="zh-CN" sz="2400" dirty="0">
                <a:ea typeface="微软雅黑 Light" panose="020B0502040204020203" pitchFamily="34" charset="-122"/>
              </a:rPr>
              <a:t>	</a:t>
            </a:r>
            <a:endParaRPr lang="en-US" altLang="zh-CN" sz="2400" b="1" dirty="0">
              <a:ea typeface="微软雅黑 Light" panose="020B0502040204020203" pitchFamily="34" charset="-122"/>
            </a:endParaRPr>
          </a:p>
          <a:p>
            <a:pPr marL="0" indent="0">
              <a:lnSpc>
                <a:spcPct val="80000"/>
              </a:lnSpc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Process </a:t>
            </a:r>
            <a:r>
              <a:rPr lang="en-US" altLang="zh-CN" sz="2400" i="1" dirty="0">
                <a:ea typeface="微软雅黑 Light" panose="020B0502040204020203" pitchFamily="34" charset="-122"/>
              </a:rPr>
              <a:t>P</a:t>
            </a:r>
            <a:r>
              <a:rPr lang="en-US" altLang="zh-CN" sz="2400" i="1" baseline="-25000" dirty="0">
                <a:ea typeface="微软雅黑 Light" panose="020B0502040204020203" pitchFamily="34" charset="-122"/>
              </a:rPr>
              <a:t>i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dirty="0">
                <a:ea typeface="微软雅黑 Light" panose="020B0502040204020203" pitchFamily="34" charset="-122"/>
              </a:rPr>
              <a:t>		</a:t>
            </a:r>
            <a:r>
              <a:rPr lang="en-US" altLang="zh-CN" sz="2400" b="1" dirty="0">
                <a:ea typeface="微软雅黑 Light" panose="020B0502040204020203" pitchFamily="34" charset="-122"/>
              </a:rPr>
              <a:t>do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	waiting[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]=true;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key = true;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	while (waiting[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]&amp;&amp;key 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		 key=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TestAndSet</a:t>
            </a:r>
            <a:r>
              <a:rPr lang="en-US" altLang="zh-CN" sz="2400" b="1" dirty="0">
                <a:ea typeface="微软雅黑 Light" panose="020B0502040204020203" pitchFamily="34" charset="-122"/>
              </a:rPr>
              <a:t>(lock);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waiting[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]=false;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		</a:t>
            </a:r>
            <a:r>
              <a:rPr lang="en-US" altLang="zh-CN" sz="2400" dirty="0">
                <a:solidFill>
                  <a:srgbClr val="FF0000"/>
                </a:solidFill>
                <a:ea typeface="微软雅黑 Light" panose="020B0502040204020203" pitchFamily="34" charset="-122"/>
              </a:rPr>
              <a:t>critical section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	 j=(i+1) %n;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while ((j!=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) &amp;&amp; !waiting[j])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j = (j+1) %n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if  (j==</a:t>
            </a:r>
            <a:r>
              <a:rPr lang="en-US" altLang="zh-CN" sz="2400" b="1" dirty="0" err="1">
                <a:ea typeface="微软雅黑 Light" panose="020B0502040204020203" pitchFamily="34" charset="-122"/>
              </a:rPr>
              <a:t>i</a:t>
            </a:r>
            <a:r>
              <a:rPr lang="en-US" altLang="zh-CN" sz="2400" b="1" dirty="0">
                <a:ea typeface="微软雅黑 Light" panose="020B0502040204020203" pitchFamily="34" charset="-122"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 lock=false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else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                           waiting[j]=false;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     </a:t>
            </a:r>
            <a:r>
              <a:rPr lang="en-US" altLang="zh-CN" sz="2400" dirty="0">
                <a:solidFill>
                  <a:srgbClr val="2E4BFA"/>
                </a:solidFill>
                <a:ea typeface="微软雅黑 Light" panose="020B0502040204020203" pitchFamily="34" charset="-122"/>
              </a:rPr>
              <a:t>remainder section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altLang="zh-CN" sz="2400" b="1" dirty="0">
                <a:ea typeface="微软雅黑 Light" panose="020B0502040204020203" pitchFamily="34" charset="-122"/>
              </a:rPr>
              <a:t>		}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29371277-D183-4DEC-B5CF-53123C131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1883" y="379525"/>
            <a:ext cx="367188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bounded-waiting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mutual 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exclusion with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TestAndSet</a:t>
            </a:r>
            <a:endParaRPr lang="en-US" altLang="zh-CN" sz="24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36F5027-23EF-44D4-8ACD-CE4548FD4EE6}"/>
              </a:ext>
            </a:extLst>
          </p:cNvPr>
          <p:cNvSpPr>
            <a:spLocks/>
          </p:cNvSpPr>
          <p:nvPr/>
        </p:nvSpPr>
        <p:spPr bwMode="auto">
          <a:xfrm>
            <a:off x="8677216" y="3585449"/>
            <a:ext cx="431800" cy="2232025"/>
          </a:xfrm>
          <a:prstGeom prst="rightBrace">
            <a:avLst>
              <a:gd name="adj1" fmla="val 43076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58A5638-5562-4227-805D-545B0D931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6141" y="4161712"/>
            <a:ext cx="30476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+mn-lt"/>
                <a:ea typeface="微软雅黑 Light" panose="020B0502040204020203" pitchFamily="34" charset="-122"/>
              </a:rPr>
              <a:t>考察并释放</a:t>
            </a:r>
          </a:p>
          <a:p>
            <a:pPr eaLnBrk="1" hangingPunct="1"/>
            <a:r>
              <a:rPr lang="zh-CN" altLang="en-US" sz="2400">
                <a:latin typeface="+mn-lt"/>
                <a:ea typeface="微软雅黑 Light" panose="020B0502040204020203" pitchFamily="34" charset="-122"/>
              </a:rPr>
              <a:t>其它等待进程</a:t>
            </a:r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,</a:t>
            </a:r>
            <a:r>
              <a:rPr lang="zh-CN" altLang="en-US" sz="2400">
                <a:latin typeface="+mn-lt"/>
                <a:ea typeface="微软雅黑 Light" panose="020B0502040204020203" pitchFamily="34" charset="-122"/>
              </a:rPr>
              <a:t>使这</a:t>
            </a:r>
          </a:p>
          <a:p>
            <a:pPr eaLnBrk="1" hangingPunct="1"/>
            <a:r>
              <a:rPr lang="zh-CN" altLang="en-US" sz="2400">
                <a:latin typeface="+mn-lt"/>
                <a:ea typeface="微软雅黑 Light" panose="020B0502040204020203" pitchFamily="34" charset="-122"/>
              </a:rPr>
              <a:t>些进程跳出</a:t>
            </a:r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while</a:t>
            </a:r>
            <a:r>
              <a:rPr lang="zh-CN" altLang="en-US" sz="2400">
                <a:latin typeface="+mn-lt"/>
                <a:ea typeface="微软雅黑 Light" panose="020B0502040204020203" pitchFamily="34" charset="-122"/>
              </a:rPr>
              <a:t>循环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8777A4FD-0378-4C21-B3EF-17C998314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1816" y="2793287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2A3DEE14-4F14-4B1C-930F-5C6650704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666" y="2577387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+mn-lt"/>
                <a:ea typeface="微软雅黑 Light" panose="020B0502040204020203" pitchFamily="34" charset="-122"/>
              </a:rPr>
              <a:t>表明自身不再需要等待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0A65664-5671-400C-A301-B4A144826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9879" y="1824912"/>
            <a:ext cx="3313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/*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进入段，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lock, waiting[</a:t>
            </a:r>
            <a:r>
              <a:rPr lang="en-US" altLang="zh-CN" sz="18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]=true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时，资源被占，陷入</a:t>
            </a:r>
            <a:r>
              <a:rPr lang="en-US" altLang="zh-CN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while: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等待 </a:t>
            </a:r>
          </a:p>
        </p:txBody>
      </p:sp>
    </p:spTree>
    <p:extLst>
      <p:ext uri="{BB962C8B-B14F-4D97-AF65-F5344CB8AC3E}">
        <p14:creationId xmlns:p14="http://schemas.microsoft.com/office/powerpoint/2010/main" val="12741521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673C34-E24E-4998-8E9C-AF16E02C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Appendix 6-2 Monitor Implementation Using Semaphores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12E8A-923F-48C9-B6AB-8FAC8F38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7DF5-C667-4B3A-9133-ACF27247E5E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A3B79-404D-4DCC-A7F6-A918000D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147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69FCD17-0991-4613-92FA-C52DB8F6D47E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" y="781965"/>
            <a:ext cx="11871960" cy="301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dirty="0"/>
              <a:t>Variables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dirty="0"/>
              <a:t>	   </a:t>
            </a:r>
            <a:r>
              <a:rPr lang="en-US" altLang="zh-CN" b="1" dirty="0"/>
              <a:t>semaphore mutex;  // (initially  = 1)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b="1" dirty="0"/>
              <a:t>	   semaphore next;     // (initially  = 0)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b="1" dirty="0"/>
              <a:t>	   int next-count = 0;</a:t>
            </a:r>
          </a:p>
          <a:p>
            <a:pPr>
              <a:lnSpc>
                <a:spcPct val="90000"/>
              </a:lnSpc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dirty="0"/>
              <a:t>Each external procedure </a:t>
            </a:r>
            <a:r>
              <a:rPr lang="en-US" altLang="zh-CN" b="1" i="1" dirty="0"/>
              <a:t>F</a:t>
            </a:r>
            <a:r>
              <a:rPr lang="en-US" altLang="zh-CN" dirty="0"/>
              <a:t> will be replaced by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90713" algn="l"/>
                <a:tab pos="2338388" algn="l"/>
                <a:tab pos="2511425" algn="l"/>
              </a:tabLst>
            </a:pPr>
            <a:r>
              <a:rPr lang="en-US" altLang="zh-CN" dirty="0"/>
              <a:t>		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CD610C-77D5-493F-BB48-C8DD5E455591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" y="2514600"/>
            <a:ext cx="11871960" cy="449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4800" dirty="0"/>
              <a:t>	            </a:t>
            </a:r>
            <a:r>
              <a:rPr lang="en-US" altLang="zh-CN" b="1" dirty="0"/>
              <a:t>wait(mutex);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			     …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			  body of </a:t>
            </a:r>
            <a:r>
              <a:rPr lang="en-US" altLang="zh-CN" i="1" dirty="0"/>
              <a:t>F</a:t>
            </a:r>
            <a:r>
              <a:rPr lang="en-US" altLang="zh-CN" dirty="0"/>
              <a:t>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			     …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/>
              <a:t>			</a:t>
            </a:r>
            <a:r>
              <a:rPr lang="en-US" altLang="zh-CN" b="1" dirty="0"/>
              <a:t>if (next-count &gt; 0)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/>
              <a:t>			       signal(next)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/>
              <a:t>			  else 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/>
              <a:t>			      signal(mutex);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Mutual exclusion within a monitor is ensured.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7015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3BC13-4526-4F4E-8AC5-FCCF578C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Monitor Implementation Using Semaphores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11123D-9545-43B7-8599-3D79DDC5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73AF-4B4B-42AD-A32F-C4A441835EF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2E4D36-DD24-48C9-A923-A0368C51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148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969D777-58AA-4CC6-87BD-3D0A8CAED48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" y="781965"/>
            <a:ext cx="11734800" cy="474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  <a:tabLst>
                <a:tab pos="1833563" algn="l"/>
                <a:tab pos="2222500" algn="l"/>
              </a:tabLst>
            </a:pPr>
            <a:r>
              <a:rPr lang="en-US" altLang="zh-CN" dirty="0"/>
              <a:t>For each condition variable </a:t>
            </a:r>
            <a:r>
              <a:rPr lang="en-US" altLang="zh-CN" b="1" i="1" dirty="0"/>
              <a:t>x</a:t>
            </a:r>
            <a:r>
              <a:rPr lang="en-US" altLang="zh-CN" dirty="0"/>
              <a:t>, we  have: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33563" algn="l"/>
                <a:tab pos="2222500" algn="l"/>
              </a:tabLst>
            </a:pPr>
            <a:r>
              <a:rPr lang="en-US" altLang="zh-CN" dirty="0"/>
              <a:t>	      </a:t>
            </a:r>
            <a:r>
              <a:rPr lang="en-US" altLang="zh-CN" b="1" dirty="0"/>
              <a:t>semaphore x-</a:t>
            </a:r>
            <a:r>
              <a:rPr lang="en-US" altLang="zh-CN" b="1" dirty="0" err="1"/>
              <a:t>sem</a:t>
            </a:r>
            <a:r>
              <a:rPr lang="en-US" altLang="zh-CN" b="1" dirty="0"/>
              <a:t>; // (initially  = 0)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33563" algn="l"/>
                <a:tab pos="2222500" algn="l"/>
              </a:tabLst>
            </a:pPr>
            <a:r>
              <a:rPr lang="en-US" altLang="zh-CN" b="1" dirty="0"/>
              <a:t>	      int x-count = 0;</a:t>
            </a:r>
          </a:p>
          <a:p>
            <a:pPr>
              <a:lnSpc>
                <a:spcPct val="90000"/>
              </a:lnSpc>
              <a:spcBef>
                <a:spcPct val="15000"/>
              </a:spcBef>
              <a:tabLst>
                <a:tab pos="1833563" algn="l"/>
                <a:tab pos="2222500" algn="l"/>
              </a:tabLst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15000"/>
              </a:spcBef>
              <a:tabLst>
                <a:tab pos="1833563" algn="l"/>
                <a:tab pos="2222500" algn="l"/>
              </a:tabLst>
            </a:pPr>
            <a:r>
              <a:rPr lang="en-US" altLang="zh-CN" dirty="0"/>
              <a:t>The operation </a:t>
            </a:r>
            <a:r>
              <a:rPr lang="en-US" altLang="zh-CN" b="1" dirty="0" err="1"/>
              <a:t>x.wait</a:t>
            </a:r>
            <a:r>
              <a:rPr lang="en-US" altLang="zh-CN" b="1" dirty="0"/>
              <a:t> </a:t>
            </a:r>
            <a:r>
              <a:rPr lang="en-US" altLang="zh-CN" dirty="0"/>
              <a:t>can be implemented as:	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833563" algn="l"/>
                <a:tab pos="2222500" algn="l"/>
              </a:tabLst>
            </a:pPr>
            <a:r>
              <a:rPr lang="en-US" altLang="zh-CN" dirty="0">
                <a:latin typeface="Times New Roman" pitchFamily="18" charset="0"/>
              </a:rPr>
              <a:t>	</a:t>
            </a:r>
            <a:r>
              <a:rPr lang="en-US" altLang="zh-CN" b="1" dirty="0">
                <a:latin typeface="Times New Roman" pitchFamily="18" charset="0"/>
              </a:rPr>
              <a:t>	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D044C8-C8D5-46BD-8B2F-C18784D2B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2654655"/>
            <a:ext cx="7620000" cy="342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4800" dirty="0">
                <a:latin typeface="Tahoma" pitchFamily="34" charset="0"/>
              </a:rPr>
              <a:t>	</a:t>
            </a:r>
            <a:r>
              <a:rPr lang="en-US" altLang="zh-CN" sz="2400" b="1" dirty="0"/>
              <a:t>x-count++;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if (next-count &gt; 0)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signal(next);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else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	signal(mutex);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wait(x-</a:t>
            </a:r>
            <a:r>
              <a:rPr lang="en-US" altLang="zh-CN" sz="2400" b="1" dirty="0" err="1"/>
              <a:t>sem</a:t>
            </a:r>
            <a:r>
              <a:rPr lang="en-US" altLang="zh-CN" sz="2400" b="1" dirty="0"/>
              <a:t>);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	x-count--;</a:t>
            </a:r>
          </a:p>
          <a:p>
            <a:pPr marL="342900" indent="-342900">
              <a:lnSpc>
                <a:spcPct val="90000"/>
              </a:lnSpc>
              <a:spcBef>
                <a:spcPct val="15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33932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A326A-8128-408E-9B8C-D89158A4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Monitor Implementation Using Semaphores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5A3C0-EB6B-48DF-A3DC-7B076196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34C0-7B87-48E0-99C5-9328FC172F1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8F3526-93F5-4AF9-9A11-36CE0436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149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56074D-478C-451E-8658-2B1E0F3B9141}"/>
              </a:ext>
            </a:extLst>
          </p:cNvPr>
          <p:cNvSpPr txBox="1">
            <a:spLocks noChangeArrowheads="1"/>
          </p:cNvSpPr>
          <p:nvPr/>
        </p:nvSpPr>
        <p:spPr>
          <a:xfrm>
            <a:off x="220980" y="781965"/>
            <a:ext cx="1178052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dirty="0"/>
              <a:t>The operation </a:t>
            </a:r>
            <a:r>
              <a:rPr lang="en-US" altLang="zh-CN" b="1" dirty="0" err="1"/>
              <a:t>x.signal</a:t>
            </a:r>
            <a:r>
              <a:rPr lang="en-US" altLang="zh-CN" dirty="0"/>
              <a:t> can be implemented as: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dirty="0"/>
              <a:t>		</a:t>
            </a:r>
            <a:r>
              <a:rPr lang="en-US" altLang="zh-CN" b="1" dirty="0"/>
              <a:t>if (x-count &gt; 0) {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	next-count++;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	signal(x-</a:t>
            </a:r>
            <a:r>
              <a:rPr lang="en-US" altLang="zh-CN" b="1" dirty="0" err="1"/>
              <a:t>sem</a:t>
            </a:r>
            <a:r>
              <a:rPr lang="en-US" altLang="zh-CN" b="1" dirty="0"/>
              <a:t>);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	wait(next);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	next-count--;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}</a:t>
            </a:r>
          </a:p>
          <a:p>
            <a:pPr>
              <a:spcBef>
                <a:spcPct val="15000"/>
              </a:spcBef>
              <a:buFont typeface="Wingdings" panose="05000000000000000000" pitchFamily="2" charset="2"/>
              <a:buNone/>
              <a:tabLst>
                <a:tab pos="1371600" algn="l"/>
                <a:tab pos="1717675" algn="l"/>
                <a:tab pos="2338388" algn="l"/>
              </a:tabLst>
            </a:pPr>
            <a:r>
              <a:rPr lang="en-US" altLang="zh-CN" b="1" dirty="0"/>
              <a:t>		</a:t>
            </a:r>
            <a:r>
              <a:rPr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443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49996-0166-4CDC-A1BF-29E1A1FC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 eaLnBrk="1" hangingPunct="1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Mutual Exclusion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1E1B8-066E-4489-AA76-69548542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Suppose Process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concurrently access resource R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(e.g. main memory) and R</a:t>
            </a:r>
            <a:r>
              <a:rPr lang="en-US" altLang="zh-CN" sz="2400" baseline="-25000" dirty="0"/>
              <a:t>2</a:t>
            </a:r>
            <a:r>
              <a:rPr lang="en-US" altLang="zh-CN" baseline="-25000" dirty="0"/>
              <a:t> </a:t>
            </a:r>
            <a:r>
              <a:rPr lang="en-US" altLang="zh-CN" sz="2400" dirty="0"/>
              <a:t>(e.g. I/O devices),  so each process has two critical sections responding to R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R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respectively</a:t>
            </a:r>
          </a:p>
          <a:p>
            <a:r>
              <a:rPr lang="en-US" altLang="zh-CN" sz="2400" dirty="0"/>
              <a:t>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may be simultaneously stay in its critical sections, however access different resources, i.e. R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R</a:t>
            </a:r>
            <a:r>
              <a:rPr lang="en-US" altLang="zh-CN" sz="2400" baseline="-25000" dirty="0"/>
              <a:t>2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67377B-79CD-4571-922B-90694B46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E950-7B6D-4CC0-81AA-67884C9D080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7A944A-58D5-426A-9BDD-E0BA6FCD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B60A733-19F3-4FEA-9D0C-82B671CF8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7290" y="2809976"/>
            <a:ext cx="28289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1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entry section(R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critical section(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exit(R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r>
              <a:rPr lang="en-US" altLang="zh-CN" sz="2400" dirty="0">
                <a:latin typeface="+mn-lt"/>
              </a:rPr>
              <a:t>entry section(R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critical section(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R</a:t>
            </a:r>
            <a:r>
              <a:rPr lang="en-US" altLang="zh-CN" sz="2400" baseline="-25000" dirty="0">
                <a:solidFill>
                  <a:srgbClr val="2E4BFA"/>
                </a:solidFill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exit(R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9EDA7F5-D121-4B7D-B42B-854C241CD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840" y="2809976"/>
            <a:ext cx="28289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2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entry section(R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critical section(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R</a:t>
            </a:r>
            <a:r>
              <a:rPr lang="en-US" altLang="zh-CN" sz="2400" baseline="-25000" dirty="0">
                <a:solidFill>
                  <a:srgbClr val="2E4BFA"/>
                </a:solidFill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exit(R</a:t>
            </a:r>
            <a:r>
              <a:rPr lang="en-US" altLang="zh-CN" sz="2400" baseline="-25000" dirty="0">
                <a:latin typeface="+mn-lt"/>
              </a:rPr>
              <a:t>2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endParaRPr lang="en-US" altLang="zh-CN" sz="2400" dirty="0">
              <a:latin typeface="+mn-lt"/>
            </a:endParaRPr>
          </a:p>
          <a:p>
            <a:pPr eaLnBrk="1" hangingPunct="1"/>
            <a:r>
              <a:rPr lang="en-US" altLang="zh-CN" sz="2400" dirty="0">
                <a:latin typeface="+mn-lt"/>
              </a:rPr>
              <a:t>entry section(R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critical section(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R</a:t>
            </a:r>
            <a:r>
              <a:rPr lang="en-US" altLang="zh-CN" sz="2400" baseline="-25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exit(R</a:t>
            </a:r>
            <a:r>
              <a:rPr lang="en-US" altLang="zh-CN" sz="2400" baseline="-25000" dirty="0">
                <a:latin typeface="+mn-lt"/>
              </a:rPr>
              <a:t>1</a:t>
            </a:r>
            <a:r>
              <a:rPr lang="en-US" altLang="zh-CN" sz="240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86149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3374E-FC45-42B1-BE5D-8F0F7B90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Monitor Implementation Using Semaphores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E29B2-14C2-467A-B40E-4A3E2A45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B75B-236F-42B9-A363-2ADDEED388C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B8D293-C60A-4DF8-996A-8EF16F78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150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A845FE4-405D-4820-A76F-8E827A2B9E3B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" y="781965"/>
            <a:ext cx="11894820" cy="5222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i="1" dirty="0"/>
              <a:t>Conditional-wait</a:t>
            </a:r>
            <a:r>
              <a:rPr lang="en-US" altLang="zh-CN" dirty="0"/>
              <a:t> construct: </a:t>
            </a:r>
            <a:r>
              <a:rPr lang="en-US" altLang="zh-CN" b="1" dirty="0" err="1"/>
              <a:t>x.wait</a:t>
            </a:r>
            <a:r>
              <a:rPr lang="en-US" altLang="zh-CN" b="1" dirty="0"/>
              <a:t>(c);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/>
              <a:t>c</a:t>
            </a:r>
            <a:r>
              <a:rPr lang="en-US" altLang="zh-CN" dirty="0"/>
              <a:t> – integer expression evaluated when the </a:t>
            </a:r>
            <a:r>
              <a:rPr lang="en-US" altLang="zh-CN" b="1" dirty="0"/>
              <a:t>wait</a:t>
            </a:r>
            <a:r>
              <a:rPr lang="en-US" altLang="zh-CN" dirty="0"/>
              <a:t> operation is executed.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value of </a:t>
            </a:r>
            <a:r>
              <a:rPr lang="en-US" altLang="zh-CN" b="1" dirty="0"/>
              <a:t>c</a:t>
            </a:r>
            <a:r>
              <a:rPr lang="en-US" altLang="zh-CN" dirty="0"/>
              <a:t> (a </a:t>
            </a:r>
            <a:r>
              <a:rPr lang="en-US" altLang="zh-CN" i="1" dirty="0"/>
              <a:t>priority number</a:t>
            </a:r>
            <a:r>
              <a:rPr lang="en-US" altLang="zh-CN" dirty="0"/>
              <a:t>) stored with the name of the process that is suspended.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when </a:t>
            </a:r>
            <a:r>
              <a:rPr lang="en-US" altLang="zh-CN" b="1" dirty="0" err="1"/>
              <a:t>x.signal</a:t>
            </a:r>
            <a:r>
              <a:rPr lang="en-US" altLang="zh-CN" b="1" dirty="0"/>
              <a:t> </a:t>
            </a:r>
            <a:r>
              <a:rPr lang="en-US" altLang="zh-CN" dirty="0"/>
              <a:t>is executed, process with smallest associated priority number is resumed next</a:t>
            </a:r>
          </a:p>
          <a:p>
            <a:pPr marL="357505" lvl="1" indent="0">
              <a:lnSpc>
                <a:spcPct val="90000"/>
              </a:lnSpc>
              <a:buNone/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Check two conditions to establish correctness of system: 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User processes must always make their calls on the monitor in a correct sequence.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Must ensure that an uncooperative process does not ignore the mutual-exclusion gateway provided by the monitor, and try to access the shared resource directly, without using the access protocols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11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F785D-27A4-47ED-ABBC-C1C3A290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Appendix 6-3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进程同步</a:t>
            </a:r>
            <a:r>
              <a:rPr lang="zh-CN" altLang="en-US" sz="2800" dirty="0">
                <a:latin typeface="Times New Roman" pitchFamily="18" charset="0"/>
              </a:rPr>
              <a:t>互斥机制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33862-8745-419B-8C3F-254619CCF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A387F-E6B9-4BA2-B41C-AC6D8110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0F1F-11E8-46AA-BC95-B6FD653152F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F20C1F-4FB4-4968-BD6C-FF2C30C5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151</a:t>
            </a:fld>
            <a:endParaRPr lang="zh-CN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3273F5F-2E73-428D-9253-F0C9C30C1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07915"/>
              </p:ext>
            </p:extLst>
          </p:nvPr>
        </p:nvGraphicFramePr>
        <p:xfrm>
          <a:off x="7323773" y="1373188"/>
          <a:ext cx="1871662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Document" showAsIcon="1" r:id="rId3" imgW="914400" imgH="800280" progId="Word.Document.8">
                  <p:embed/>
                </p:oleObj>
              </mc:Choice>
              <mc:Fallback>
                <p:oleObj name="Document" showAsIcon="1" r:id="rId3" imgW="914400" imgH="800280" progId="Word.Document.8">
                  <p:embed/>
                  <p:pic>
                    <p:nvPicPr>
                      <p:cNvPr id="1464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773" y="1373188"/>
                        <a:ext cx="1871662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0866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1" y="1004247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968" y="1467870"/>
            <a:ext cx="6176467" cy="281608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+mn-lt"/>
              </a:rPr>
              <a:t>Thanks  for your attention</a:t>
            </a:r>
            <a:b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</a:rPr>
            </a:b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60463-4409-4319-8E8E-06890951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Progress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CF98B-F7BF-43B4-8CF1-618ACCB73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5813231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itchFamily="18" charset="0"/>
              </a:rPr>
              <a:t>Progress</a:t>
            </a:r>
            <a:endParaRPr lang="en-US" altLang="zh-CN" b="1" dirty="0"/>
          </a:p>
          <a:p>
            <a:pPr lvl="1"/>
            <a:r>
              <a:rPr lang="en-US" altLang="zh-CN" dirty="0"/>
              <a:t>if no process is executing in its critical section (</a:t>
            </a:r>
            <a:r>
              <a:rPr lang="zh-CN" altLang="en-US" dirty="0"/>
              <a:t>共享资源空闲) </a:t>
            </a:r>
            <a:r>
              <a:rPr lang="en-US" altLang="zh-CN" dirty="0"/>
              <a:t>and there exist some processes that wish to enter their critical section, then</a:t>
            </a:r>
          </a:p>
          <a:p>
            <a:pPr lvl="2"/>
            <a:r>
              <a:rPr lang="en-US" altLang="zh-CN" dirty="0"/>
              <a:t>(1) </a:t>
            </a:r>
            <a:r>
              <a:rPr lang="en-US" altLang="zh-CN" dirty="0">
                <a:solidFill>
                  <a:srgbClr val="2E4BFA"/>
                </a:solidFill>
              </a:rPr>
              <a:t>only those </a:t>
            </a:r>
            <a:r>
              <a:rPr lang="en-US" altLang="zh-CN" i="1" dirty="0">
                <a:solidFill>
                  <a:srgbClr val="2E4BFA"/>
                </a:solidFill>
              </a:rPr>
              <a:t>processes that are not executing in their reminder sections can participate in the decision</a:t>
            </a:r>
            <a:r>
              <a:rPr lang="en-US" altLang="zh-CN" dirty="0"/>
              <a:t> on which will enter its critical section next, and </a:t>
            </a:r>
          </a:p>
          <a:p>
            <a:pPr marL="534670" lvl="2" indent="0">
              <a:buNone/>
            </a:pPr>
            <a:r>
              <a:rPr lang="en-US" altLang="zh-CN" dirty="0"/>
              <a:t>     // </a:t>
            </a:r>
            <a:r>
              <a:rPr lang="zh-CN" altLang="en-US" dirty="0"/>
              <a:t>挑选进入临界区的进程时，不考虑那些正在</a:t>
            </a:r>
            <a:r>
              <a:rPr lang="en-US" altLang="zh-CN" dirty="0"/>
              <a:t>reminder </a:t>
            </a:r>
            <a:r>
              <a:rPr lang="zh-CN" altLang="en-US" dirty="0"/>
              <a:t>区中 执行的进程(</a:t>
            </a:r>
            <a:r>
              <a:rPr lang="zh-CN" altLang="en-US" u="sng" dirty="0"/>
              <a:t>已经使  </a:t>
            </a:r>
            <a:endParaRPr lang="en-US" altLang="zh-CN" u="sng" dirty="0"/>
          </a:p>
          <a:p>
            <a:pPr marL="534670" lvl="2" indent="0">
              <a:buNone/>
            </a:pPr>
            <a:r>
              <a:rPr lang="en-US" altLang="zh-CN" dirty="0"/>
              <a:t>        </a:t>
            </a:r>
            <a:r>
              <a:rPr lang="zh-CN" altLang="en-US" u="sng" dirty="0"/>
              <a:t>用完临界资源</a:t>
            </a:r>
            <a:r>
              <a:rPr lang="zh-CN" altLang="en-US" dirty="0"/>
              <a:t>)；</a:t>
            </a:r>
            <a:endParaRPr lang="en-US" altLang="zh-CN" dirty="0"/>
          </a:p>
          <a:p>
            <a:pPr marL="534670" lvl="2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或：只考虑那些正处于</a:t>
            </a:r>
            <a:r>
              <a:rPr lang="en-US" altLang="zh-CN" dirty="0">
                <a:solidFill>
                  <a:srgbClr val="FF0000"/>
                </a:solidFill>
              </a:rPr>
              <a:t>entry</a:t>
            </a:r>
            <a:r>
              <a:rPr lang="zh-CN" altLang="en-US" dirty="0">
                <a:solidFill>
                  <a:srgbClr val="FF0000"/>
                </a:solidFill>
              </a:rPr>
              <a:t>(申请进入)、</a:t>
            </a:r>
            <a:r>
              <a:rPr lang="en-US" altLang="zh-CN" dirty="0">
                <a:solidFill>
                  <a:srgbClr val="FF0000"/>
                </a:solidFill>
              </a:rPr>
              <a:t>critical sections</a:t>
            </a:r>
            <a:r>
              <a:rPr lang="zh-CN" altLang="en-US" dirty="0"/>
              <a:t>和</a:t>
            </a:r>
            <a:r>
              <a:rPr lang="en-US" altLang="zh-CN" dirty="0"/>
              <a:t>exit sections </a:t>
            </a:r>
            <a:r>
              <a:rPr lang="zh-CN" altLang="en-US" dirty="0"/>
              <a:t>的进程</a:t>
            </a:r>
            <a:endParaRPr lang="en-US" altLang="zh-CN" dirty="0"/>
          </a:p>
          <a:p>
            <a:pPr marL="534670" lvl="2" indent="0">
              <a:buNone/>
            </a:pPr>
            <a:r>
              <a:rPr lang="zh-CN" altLang="en-US" dirty="0"/>
              <a:t>                  </a:t>
            </a:r>
            <a:r>
              <a:rPr lang="zh-CN" altLang="en-US" u="sng" dirty="0"/>
              <a:t>临界区外的进程不应阻塞其它进程</a:t>
            </a:r>
            <a:endParaRPr lang="en-US" altLang="zh-CN" dirty="0"/>
          </a:p>
          <a:p>
            <a:pPr lvl="2"/>
            <a:r>
              <a:rPr lang="en-US" altLang="zh-CN" dirty="0"/>
              <a:t>(2) this selection </a:t>
            </a:r>
            <a:r>
              <a:rPr lang="en-US" altLang="zh-CN" i="1" dirty="0">
                <a:solidFill>
                  <a:srgbClr val="2E4BFA"/>
                </a:solidFill>
              </a:rPr>
              <a:t>cannot be postponed indefinitely</a:t>
            </a:r>
            <a:endParaRPr lang="en-US" altLang="zh-CN" i="1" dirty="0"/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// </a:t>
            </a:r>
            <a:r>
              <a:rPr lang="zh-CN" altLang="en-US" sz="2400" dirty="0"/>
              <a:t>挑选过程不应被无限期阻止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E812C-722C-4000-ACAB-2ADCBF15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7C51A-952F-4004-8CA8-011CAC2B2D6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433879-0B3E-4441-8989-3E9DE967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76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9A588F-F5B8-4E10-B5C8-B1C7C2D0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6CE86-78DB-4394-BC9A-D6A21598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990813" cy="365125"/>
          </a:xfrm>
        </p:spPr>
        <p:txBody>
          <a:bodyPr/>
          <a:lstStyle/>
          <a:p>
            <a:fld id="{12ABDC41-4629-4AC9-93E8-9748FC3CB4C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5242B-C10C-48FA-9BD7-13A5849AE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09" y="5869487"/>
            <a:ext cx="549373" cy="507986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6F9870-5538-4991-9018-B31B6CF6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220" y="2197359"/>
            <a:ext cx="549174" cy="55517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5652B3D-770F-4F3B-B675-0506ED473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739" y="1558213"/>
            <a:ext cx="543258" cy="555172"/>
          </a:xfrm>
          <a:prstGeom prst="rect">
            <a:avLst/>
          </a:prstGeom>
          <a:solidFill>
            <a:srgbClr val="9966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65BB3C6-48C9-47E9-BB5E-A7E604BF1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943" y="4652963"/>
            <a:ext cx="564010" cy="57218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dirty="0"/>
              <a:t>P</a:t>
            </a:r>
            <a:r>
              <a:rPr lang="en-US" altLang="zh-CN" sz="2400" baseline="-25000" dirty="0"/>
              <a:t>4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2FB2A4C-5088-4909-98C7-F9B1BB230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855" y="1161661"/>
            <a:ext cx="543258" cy="555172"/>
          </a:xfrm>
          <a:prstGeom prst="rect">
            <a:avLst/>
          </a:prstGeom>
          <a:solidFill>
            <a:srgbClr val="9966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dirty="0"/>
              <a:t>P</a:t>
            </a:r>
            <a:r>
              <a:rPr lang="en-US" altLang="zh-CN" sz="2400" baseline="-25000" dirty="0"/>
              <a:t>5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46E89150-DBBB-468E-952F-3927320D5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49" y="260349"/>
            <a:ext cx="0" cy="63372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543C93DD-5FD5-42DB-BEBA-45411C9A9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98107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A6DDAF68-6D30-485E-8DCD-377034D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60350"/>
            <a:ext cx="1342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reminder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461EF810-A128-452B-AB4D-A635520FA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301152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8DC3A6DD-3492-41F8-B336-C7C003A07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1661" y="4308346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AFADE2FA-A783-4DF7-82A7-73F1B64E6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4750" y="5589588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50DE9BC7-65D9-418F-9B84-5A391ECC9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1773238"/>
            <a:ext cx="848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entry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FFED8FAF-9202-40F7-A895-69035057A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661" y="3488511"/>
            <a:ext cx="1027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critical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4441052-AE37-4F74-8BB1-993020B83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4652963"/>
            <a:ext cx="639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exit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6E4E0E52-B4F4-4285-967D-E73B9D21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49" y="5790555"/>
            <a:ext cx="1342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reminder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C9B10CEA-C0F5-431F-821E-2C03AB18C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015" y="341183"/>
            <a:ext cx="528803" cy="52656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/>
              <a:t>P</a:t>
            </a:r>
            <a:r>
              <a:rPr lang="en-US" altLang="zh-CN" sz="2400" baseline="-25000"/>
              <a:t>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D24EC4-54C1-44CA-A726-F0C757D7CB71}"/>
              </a:ext>
            </a:extLst>
          </p:cNvPr>
          <p:cNvSpPr/>
          <p:nvPr/>
        </p:nvSpPr>
        <p:spPr>
          <a:xfrm>
            <a:off x="1320282" y="981075"/>
            <a:ext cx="4702623" cy="457530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124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AD978-5C48-44A7-B1FE-028007B3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8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 Waiting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74507-6A38-4E18-9B1B-0B6DDB7ED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98754"/>
          </a:xfrm>
        </p:spPr>
        <p:txBody>
          <a:bodyPr>
            <a:normAutofit/>
          </a:bodyPr>
          <a:lstStyle/>
          <a:p>
            <a:r>
              <a:rPr lang="en-US" altLang="zh-CN" dirty="0"/>
              <a:t>Bound waiting</a:t>
            </a:r>
          </a:p>
          <a:p>
            <a:pPr lvl="1"/>
            <a:r>
              <a:rPr lang="en-US" altLang="zh-CN" dirty="0"/>
              <a:t>a bound or limit must exist on the number of times that other processes are allowed to enter their critical sections </a:t>
            </a:r>
            <a:r>
              <a:rPr lang="en-US" altLang="zh-CN" u="sng" dirty="0"/>
              <a:t>after a process has made a request to enter its critical section and before that request is granted</a:t>
            </a:r>
          </a:p>
          <a:p>
            <a:pPr lvl="2"/>
            <a:r>
              <a:rPr lang="zh-CN" altLang="en-US" dirty="0"/>
              <a:t>当一个进程申请进入临界区并还未得到许可时，应当限制其它进程进入临界区的次数。否则，会导致该</a:t>
            </a:r>
            <a:r>
              <a:rPr lang="zh-CN" altLang="en-US" dirty="0">
                <a:solidFill>
                  <a:srgbClr val="2E4BFA"/>
                </a:solidFill>
              </a:rPr>
              <a:t>进程在临界区外无休止</a:t>
            </a:r>
            <a:r>
              <a:rPr lang="zh-CN" altLang="en-US" dirty="0"/>
              <a:t>等待——</a:t>
            </a:r>
            <a:r>
              <a:rPr kumimoji="0" lang="zh-CN" altLang="en-US" dirty="0">
                <a:solidFill>
                  <a:srgbClr val="FF0000"/>
                </a:solidFill>
              </a:rPr>
              <a:t>进程在临界段内只应停留有限时间</a:t>
            </a:r>
            <a:endParaRPr lang="en-US" altLang="zh-CN" dirty="0"/>
          </a:p>
          <a:p>
            <a:pPr lvl="1"/>
            <a:r>
              <a:rPr lang="en-US" altLang="zh-CN" dirty="0"/>
              <a:t>to avoid deadlock or starvation</a:t>
            </a:r>
          </a:p>
          <a:p>
            <a:pPr lvl="1"/>
            <a:endParaRPr lang="en-US" altLang="zh-CN" i="1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Counter-example</a:t>
            </a:r>
          </a:p>
          <a:p>
            <a:pPr lvl="1"/>
            <a:r>
              <a:rPr lang="en-US" altLang="zh-CN" dirty="0"/>
              <a:t>priority-based preemptive CPU scheduling, the process with lower priority may be starved</a:t>
            </a:r>
            <a:r>
              <a:rPr lang="zh-CN" altLang="en-US" dirty="0"/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28490-4C6A-4896-9D8A-B9BD906B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1047B-CCE3-4FAE-9E19-0463B50067F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249BE8-3927-4430-A37B-1DC14D1F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95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E75C-14E5-4228-8F1F-8AF4DB37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进程互斥使用临界资源的原则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DD5DE-F332-4F04-BEDF-17E380F7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在共享同一个临界资源的所有进程中，每次只允许一个进程处于它的临界段中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若有多个进程同时要求进入它的临界段，应在有限时间内让其中之一进入，而不应相互阻塞使得各进程都无法进入临界段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进程在临界段内只应停留有限时间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不要使需要进入临界段的进程无限制地等待在临界段之外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处于剩余段的进程不应阻止其他进程进入临界段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C340D-C599-4486-80C0-3C2F5903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8830-E726-4BF9-A779-D3D2C1CD00A4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464C5A-AB68-45C5-909D-90964C71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8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925E8-2A04-44AA-8092-1384AFA4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Synchronization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vs Mutual Exclusion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0C382F-8E2A-4D11-B8F2-0A8201D5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1663-E84C-4CB0-AACF-D2AACE07662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2E73A0-4F77-4B6C-B3B2-61C8512E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ED9D3A52-9CA4-4C95-B47B-B175E796F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341" y="1733705"/>
            <a:ext cx="0" cy="792163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7F39B84-807C-4DFC-81D5-2EFE55682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341" y="2562380"/>
            <a:ext cx="0" cy="1547813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 type="diamond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61E7B788-F288-41AB-918B-9EE545B22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341" y="4038755"/>
            <a:ext cx="0" cy="136842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C0846D95-29B0-4153-B2CC-5D1A2C611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0792" y="1878166"/>
            <a:ext cx="0" cy="122396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A103007-A0DD-45B7-A7FD-29D367A85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0792" y="3102128"/>
            <a:ext cx="0" cy="118745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 type="diamond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AB20D10F-F329-4C10-A39F-B77EFCDD2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0792" y="4362605"/>
            <a:ext cx="0" cy="115252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E3D451D6-1EA6-4674-B06A-A6D818328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1780" y="2525866"/>
            <a:ext cx="3455987" cy="576262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49D31473-550C-469E-972B-8400DD96E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504" y="5118255"/>
            <a:ext cx="2087563" cy="1008063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69E35E3A-4506-4B1E-BDAB-EDD48828C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0341" y="4110193"/>
            <a:ext cx="1727200" cy="1152525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FAD5FA6D-57B9-49FF-93BE-9E75511E76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6467" y="4326093"/>
            <a:ext cx="1584325" cy="936625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FF8AB2DD-3221-4B9A-A1AD-A8CC1E3E8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443" y="1086004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F57F2FCA-9902-4153-B746-3F85D6002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4892" y="1157442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/>
              <a:t>P</a:t>
            </a:r>
            <a:r>
              <a:rPr lang="en-US" altLang="zh-CN" sz="2400" baseline="-25000"/>
              <a:t>j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5FC108B9-03FF-49E4-9ADB-C1935BB31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306" y="2186142"/>
            <a:ext cx="21483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/>
              <a:t>synchronization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80DCF8F5-BA03-4921-A3D6-700D3F347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280" y="5478617"/>
            <a:ext cx="1346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/>
              <a:t>resources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53C14D77-19C3-4805-8B2B-980405971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504" y="4181629"/>
            <a:ext cx="22926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/>
              <a:t>mutual exclusion</a:t>
            </a:r>
            <a:endParaRPr lang="zh-CN" altLang="en-US" sz="2400"/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39F7583F-9EC3-46C9-8384-101CB80EDAE6}"/>
              </a:ext>
            </a:extLst>
          </p:cNvPr>
          <p:cNvSpPr txBox="1"/>
          <p:nvPr/>
        </p:nvSpPr>
        <p:spPr>
          <a:xfrm>
            <a:off x="6916055" y="2864396"/>
            <a:ext cx="293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e.g. </a:t>
            </a:r>
            <a:r>
              <a:rPr lang="zh-CN" altLang="en-US" sz="2400" dirty="0"/>
              <a:t>四乘一百米接力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9B38B36E-2C11-4B5B-9BD8-95E3BAB032E1}"/>
              </a:ext>
            </a:extLst>
          </p:cNvPr>
          <p:cNvSpPr txBox="1"/>
          <p:nvPr/>
        </p:nvSpPr>
        <p:spPr>
          <a:xfrm>
            <a:off x="7152195" y="5227986"/>
            <a:ext cx="1935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e.g. DB access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367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71453-CD84-4DA3-9306-033E71FA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 Peterson Solution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161C75-F68A-4F6D-914A-2A0B09D5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/>
              <a:t>In user mode,  a software-based solution to process synchronization</a:t>
            </a:r>
          </a:p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 err="1"/>
              <a:t>G.L.Peterson</a:t>
            </a:r>
            <a:r>
              <a:rPr lang="en-US" altLang="zh-CN" sz="2400" dirty="0"/>
              <a:t> (1981) algorithm</a:t>
            </a:r>
          </a:p>
          <a:p>
            <a:pPr lvl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/>
              <a:t> for synchronizing of </a:t>
            </a:r>
            <a:r>
              <a:rPr lang="en-US" altLang="zh-CN" dirty="0">
                <a:solidFill>
                  <a:srgbClr val="2E4BFA"/>
                </a:solidFill>
              </a:rPr>
              <a:t>two processes</a:t>
            </a:r>
            <a:endParaRPr lang="en-US" altLang="zh-CN" dirty="0">
              <a:solidFill>
                <a:schemeClr val="folHlink"/>
              </a:solidFill>
            </a:endParaRPr>
          </a:p>
          <a:p>
            <a:pPr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>
                <a:solidFill>
                  <a:schemeClr val="tx2"/>
                </a:solidFill>
              </a:rPr>
              <a:t>Bakery Algorithm</a:t>
            </a:r>
          </a:p>
          <a:p>
            <a:pPr lvl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/>
              <a:t>c</a:t>
            </a:r>
            <a:r>
              <a:rPr kumimoji="0" lang="en-US" altLang="zh-CN" dirty="0"/>
              <a:t>ritical section solution for</a:t>
            </a:r>
            <a:r>
              <a:rPr kumimoji="0" lang="en-US" altLang="zh-CN" b="1" dirty="0"/>
              <a:t> </a:t>
            </a:r>
            <a:r>
              <a:rPr lang="en-US" altLang="zh-CN" dirty="0">
                <a:solidFill>
                  <a:srgbClr val="2E4BFA"/>
                </a:solidFill>
              </a:rPr>
              <a:t>n processes</a:t>
            </a:r>
          </a:p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endParaRPr lang="en-US" altLang="zh-CN" sz="2400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C861D-190B-45B4-A9D2-095D191B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E98EF-F558-44A0-BDEF-77F257AD8C4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535F96-5E4E-4A4E-8F10-034E722F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5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74EE6-09B1-42B3-AD10-6D7E10C3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Peterson Solution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C0AA2C-03EE-4474-97BA-92427BFB3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structure of  process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 </a:t>
            </a:r>
          </a:p>
          <a:p>
            <a:pPr marL="0" lvl="1" algn="just">
              <a:lnSpc>
                <a:spcPct val="90000"/>
              </a:lnSpc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/>
              <a:t> </a:t>
            </a:r>
            <a:r>
              <a:rPr lang="en-US" altLang="zh-CN" dirty="0" err="1"/>
              <a:t>enter_section</a:t>
            </a:r>
            <a:r>
              <a:rPr lang="en-US" altLang="zh-CN" dirty="0"/>
              <a:t> ( </a:t>
            </a:r>
            <a:r>
              <a:rPr lang="en-US" altLang="zh-CN" dirty="0" err="1"/>
              <a:t>i</a:t>
            </a:r>
            <a:r>
              <a:rPr lang="en-US" altLang="zh-CN" dirty="0"/>
              <a:t> );     //</a:t>
            </a:r>
            <a:r>
              <a:rPr lang="zh-CN" altLang="en-US" dirty="0"/>
              <a:t>判断是否可安全进入，如不能，等待</a:t>
            </a:r>
            <a:endParaRPr lang="en-US" altLang="zh-CN" dirty="0"/>
          </a:p>
          <a:p>
            <a:pPr marL="0" lvl="1" indent="0" algn="just">
              <a:lnSpc>
                <a:spcPct val="90000"/>
              </a:lnSpc>
              <a:buNone/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/>
              <a:t>     </a:t>
            </a:r>
            <a:r>
              <a:rPr lang="en-US" altLang="zh-CN" dirty="0" err="1"/>
              <a:t>critical_section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);      </a:t>
            </a:r>
          </a:p>
          <a:p>
            <a:pPr>
              <a:buNone/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/>
              <a:t>     </a:t>
            </a:r>
            <a:r>
              <a:rPr lang="en-US" altLang="zh-CN" dirty="0" err="1"/>
              <a:t>exit_section</a:t>
            </a:r>
            <a:r>
              <a:rPr lang="en-US" altLang="zh-CN" dirty="0"/>
              <a:t> ( </a:t>
            </a:r>
            <a:r>
              <a:rPr lang="en-US" altLang="zh-CN" dirty="0" err="1"/>
              <a:t>i</a:t>
            </a:r>
            <a:r>
              <a:rPr lang="en-US" altLang="zh-CN" dirty="0"/>
              <a:t> );        //</a:t>
            </a:r>
            <a:r>
              <a:rPr lang="zh-CN" altLang="en-US" dirty="0"/>
              <a:t>退出时，应允许其它进程进入临界段</a:t>
            </a:r>
            <a:endParaRPr lang="en-US" altLang="zh-CN" dirty="0"/>
          </a:p>
          <a:p>
            <a:pPr>
              <a:buNone/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dirty="0"/>
              <a:t>     reminder section (</a:t>
            </a:r>
            <a:r>
              <a:rPr lang="en-US" altLang="zh-CN" dirty="0" err="1"/>
              <a:t>i</a:t>
            </a:r>
            <a:r>
              <a:rPr lang="en-US" altLang="zh-CN" dirty="0"/>
              <a:t>); </a:t>
            </a:r>
          </a:p>
          <a:p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32EDB-58A7-4DD8-BD71-5C8FE657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0F72F-CE2B-454C-9DFC-FDCEA2CBBD6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4AD3F8-A965-4C27-9D03-428FEA86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52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49D446-2E9C-4FEB-A6FD-473347079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lt"/>
              </a:rPr>
              <a:t>For processes </a:t>
            </a:r>
            <a:r>
              <a:rPr lang="en-US" altLang="zh-CN" sz="2400" i="1" dirty="0">
                <a:latin typeface="+mn-lt"/>
              </a:rPr>
              <a:t>P</a:t>
            </a:r>
            <a:r>
              <a:rPr lang="en-US" altLang="zh-CN" sz="2400" i="1" baseline="-25000" dirty="0">
                <a:latin typeface="+mn-lt"/>
              </a:rPr>
              <a:t>i</a:t>
            </a:r>
            <a:r>
              <a:rPr lang="en-US" altLang="zh-CN" sz="2400" i="1" dirty="0">
                <a:latin typeface="+mn-lt"/>
              </a:rPr>
              <a:t> and </a:t>
            </a:r>
            <a:r>
              <a:rPr lang="en-US" altLang="zh-CN" sz="2400" i="1" dirty="0" err="1">
                <a:latin typeface="+mn-lt"/>
              </a:rPr>
              <a:t>P</a:t>
            </a:r>
            <a:r>
              <a:rPr lang="en-US" altLang="zh-CN" sz="2400" i="1" baseline="-25000" dirty="0" err="1"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,  shared variables</a:t>
            </a:r>
          </a:p>
          <a:p>
            <a:pPr lvl="1" eaLnBrk="1" hangingPunct="1"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b="1" dirty="0" err="1">
                <a:latin typeface="+mn-lt"/>
              </a:rPr>
              <a:t>boolean</a:t>
            </a:r>
            <a:r>
              <a:rPr lang="en-US" altLang="zh-CN" sz="2400" b="1" dirty="0">
                <a:latin typeface="+mn-lt"/>
              </a:rPr>
              <a:t> flag [2]</a:t>
            </a:r>
            <a:r>
              <a:rPr lang="en-US" altLang="zh-CN" sz="2400" dirty="0">
                <a:latin typeface="+mn-lt"/>
              </a:rPr>
              <a:t>;</a:t>
            </a:r>
          </a:p>
          <a:p>
            <a:pPr lvl="1" eaLnBrk="1" hangingPunct="1">
              <a:buFont typeface="Wingdings" pitchFamily="2" charset="2"/>
              <a:buNone/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  <a:sym typeface="Symbol" pitchFamily="18" charset="2"/>
              </a:rPr>
              <a:t>/* </a:t>
            </a:r>
            <a:r>
              <a:rPr lang="en-US" altLang="zh-CN" sz="2400" b="1" dirty="0">
                <a:latin typeface="+mn-lt"/>
              </a:rPr>
              <a:t>flag [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] = true</a:t>
            </a:r>
            <a:r>
              <a:rPr lang="en-US" altLang="zh-CN" sz="2400" dirty="0">
                <a:latin typeface="+mn-lt"/>
              </a:rPr>
              <a:t>  </a:t>
            </a:r>
            <a:r>
              <a:rPr lang="en-US" altLang="zh-CN" sz="2400" dirty="0">
                <a:latin typeface="+mn-lt"/>
                <a:sym typeface="Symbol" pitchFamily="18" charset="2"/>
              </a:rPr>
              <a:t> </a:t>
            </a:r>
            <a:r>
              <a:rPr lang="en-US" altLang="zh-CN" sz="2400" i="1" dirty="0">
                <a:latin typeface="+mn-lt"/>
                <a:sym typeface="Symbol" pitchFamily="18" charset="2"/>
              </a:rPr>
              <a:t>P</a:t>
            </a:r>
            <a:r>
              <a:rPr lang="en-US" altLang="zh-CN" sz="2400" i="1" baseline="-25000" dirty="0">
                <a:latin typeface="+mn-lt"/>
                <a:sym typeface="Symbol" pitchFamily="18" charset="2"/>
              </a:rPr>
              <a:t>i</a:t>
            </a:r>
            <a:r>
              <a:rPr lang="en-US" altLang="zh-CN" sz="2400" dirty="0">
                <a:latin typeface="+mn-lt"/>
                <a:sym typeface="Symbol" pitchFamily="18" charset="2"/>
              </a:rPr>
              <a:t>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  <a:sym typeface="Symbol" pitchFamily="18" charset="2"/>
              </a:rPr>
              <a:t>ready/want/apply to enter its critical section  */</a:t>
            </a:r>
          </a:p>
          <a:p>
            <a:pPr lvl="1" eaLnBrk="1" hangingPunct="1"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>
                <a:latin typeface="+mn-lt"/>
              </a:rPr>
              <a:t>initially </a:t>
            </a:r>
            <a:r>
              <a:rPr lang="en-US" altLang="zh-CN" sz="2400" b="1" dirty="0">
                <a:latin typeface="+mn-lt"/>
              </a:rPr>
              <a:t>flag [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] = flag [j] = false.</a:t>
            </a:r>
          </a:p>
          <a:p>
            <a:pPr lvl="1" eaLnBrk="1" hangingPunct="1">
              <a:buFont typeface="Wingdings" pitchFamily="2" charset="2"/>
              <a:buNone/>
              <a:tabLst>
                <a:tab pos="2286000" algn="l"/>
                <a:tab pos="2630488" algn="l"/>
                <a:tab pos="2911475" algn="l"/>
              </a:tabLst>
            </a:pPr>
            <a:endParaRPr lang="en-US" altLang="zh-CN" sz="2400" dirty="0">
              <a:solidFill>
                <a:schemeClr val="folHlink"/>
              </a:solidFill>
              <a:latin typeface="+mn-lt"/>
              <a:sym typeface="Symbol" pitchFamily="18" charset="2"/>
            </a:endParaRPr>
          </a:p>
          <a:p>
            <a:pPr lvl="1" eaLnBrk="1" hangingPunct="1"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b="1" dirty="0">
                <a:latin typeface="+mn-lt"/>
              </a:rPr>
              <a:t>int turn</a:t>
            </a:r>
            <a:r>
              <a:rPr lang="en-US" altLang="zh-CN" sz="2400" dirty="0">
                <a:latin typeface="+mn-lt"/>
              </a:rPr>
              <a:t>;         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轮到谁？*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</a:t>
            </a:r>
          </a:p>
          <a:p>
            <a:pPr lvl="1" eaLnBrk="1" hangingPunct="1">
              <a:buFont typeface="Wingdings" pitchFamily="2" charset="2"/>
              <a:buNone/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b="1" dirty="0">
                <a:latin typeface="+mn-lt"/>
              </a:rPr>
              <a:t>   turn == 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  </a:t>
            </a:r>
            <a:r>
              <a:rPr lang="en-US" altLang="zh-CN" sz="2400" dirty="0">
                <a:latin typeface="+mn-lt"/>
                <a:sym typeface="Symbol" pitchFamily="18" charset="2"/>
              </a:rPr>
              <a:t> </a:t>
            </a:r>
            <a:r>
              <a:rPr lang="en-US" altLang="zh-CN" sz="2400" i="1" dirty="0">
                <a:latin typeface="+mn-lt"/>
                <a:sym typeface="Symbol" pitchFamily="18" charset="2"/>
              </a:rPr>
              <a:t>P</a:t>
            </a:r>
            <a:r>
              <a:rPr lang="en-US" altLang="zh-CN" sz="2400" i="1" baseline="-25000" dirty="0">
                <a:latin typeface="+mn-lt"/>
                <a:sym typeface="Symbol" pitchFamily="18" charset="2"/>
              </a:rPr>
              <a:t>i</a:t>
            </a:r>
            <a:r>
              <a:rPr lang="en-US" altLang="zh-CN" sz="2400" dirty="0">
                <a:latin typeface="+mn-lt"/>
                <a:sym typeface="Symbol" pitchFamily="18" charset="2"/>
              </a:rPr>
              <a:t>  are allowed to enter its critical section</a:t>
            </a:r>
            <a:endParaRPr lang="en-US" altLang="zh-CN" sz="2400" b="1" dirty="0">
              <a:latin typeface="+mn-lt"/>
            </a:endParaRPr>
          </a:p>
          <a:p>
            <a:pPr lvl="1" eaLnBrk="1" hangingPunct="1">
              <a:tabLst>
                <a:tab pos="2286000" algn="l"/>
                <a:tab pos="2630488" algn="l"/>
                <a:tab pos="2911475" algn="l"/>
              </a:tabLst>
            </a:pPr>
            <a:r>
              <a:rPr lang="en-US" altLang="zh-CN" sz="2400" dirty="0">
                <a:latin typeface="+mn-lt"/>
              </a:rPr>
              <a:t>initially </a:t>
            </a:r>
            <a:r>
              <a:rPr lang="en-US" altLang="zh-CN" sz="2400" b="1" dirty="0">
                <a:latin typeface="+mn-lt"/>
              </a:rPr>
              <a:t>turn = 0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7EBB42-C255-489F-B6CF-3893C34C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283BB-4D51-402A-A81A-86BAB8A0C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E6FB-DFB0-483E-985D-084784353118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688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0930A1-27D3-4112-BD36-F705A6E5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Process P</a:t>
            </a:r>
            <a:r>
              <a:rPr lang="en-US" altLang="zh-CN" sz="2400" baseline="-25000" dirty="0">
                <a:latin typeface="+mn-lt"/>
              </a:rPr>
              <a:t>i</a:t>
            </a:r>
            <a:endParaRPr lang="en-US" altLang="zh-CN" sz="2400" dirty="0">
              <a:latin typeface="+mn-lt"/>
            </a:endParaRP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          </a:t>
            </a:r>
            <a:r>
              <a:rPr lang="en-US" altLang="zh-CN" sz="2400" b="1" dirty="0">
                <a:latin typeface="+mn-lt"/>
              </a:rPr>
              <a:t>do</a:t>
            </a:r>
            <a:r>
              <a:rPr lang="en-US" altLang="zh-CN" sz="2400" dirty="0">
                <a:latin typeface="+mn-lt"/>
              </a:rPr>
              <a:t> {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	         </a:t>
            </a:r>
            <a:r>
              <a:rPr lang="en-US" altLang="zh-CN" sz="2400" b="1" dirty="0">
                <a:latin typeface="+mn-lt"/>
              </a:rPr>
              <a:t>flag [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]= true</a:t>
            </a:r>
            <a:r>
              <a:rPr lang="en-US" altLang="zh-CN" sz="2400" dirty="0">
                <a:latin typeface="+mn-lt"/>
              </a:rPr>
              <a:t>;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表明自身请求进入临界区*/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b="1" dirty="0">
                <a:latin typeface="+mn-lt"/>
              </a:rPr>
              <a:t>      		        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turn = j;</a:t>
            </a:r>
            <a:r>
              <a:rPr lang="en-US" altLang="zh-CN" sz="2400" b="1" dirty="0">
                <a:solidFill>
                  <a:schemeClr val="hlink"/>
                </a:solidFill>
                <a:latin typeface="+mn-lt"/>
              </a:rPr>
              <a:t>      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/* 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假设先轮到对方进入临界区 */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b="1" dirty="0">
                <a:latin typeface="+mn-lt"/>
              </a:rPr>
              <a:t>		         while (flag [j] and </a:t>
            </a:r>
            <a:r>
              <a:rPr lang="en-US" altLang="zh-CN" sz="2400" b="1" i="1" u="sng" dirty="0">
                <a:solidFill>
                  <a:srgbClr val="FF0000"/>
                </a:solidFill>
                <a:latin typeface="+mn-lt"/>
              </a:rPr>
              <a:t>turn == j</a:t>
            </a:r>
            <a:r>
              <a:rPr lang="en-US" altLang="zh-CN" sz="2400" b="1" dirty="0">
                <a:latin typeface="+mn-lt"/>
              </a:rPr>
              <a:t>) 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b="1" dirty="0">
                <a:latin typeface="+mn-lt"/>
              </a:rPr>
              <a:t>                                { 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</a:rPr>
              <a:t> do-nothing  </a:t>
            </a:r>
            <a:r>
              <a:rPr lang="en-US" altLang="zh-CN" sz="2400" b="1" dirty="0">
                <a:latin typeface="+mn-lt"/>
              </a:rPr>
              <a:t>};  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b="1" dirty="0">
                <a:solidFill>
                  <a:srgbClr val="2E4BFA"/>
                </a:solidFill>
                <a:latin typeface="+mn-lt"/>
              </a:rPr>
              <a:t>                                                       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对方正在临界区中,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P</a:t>
            </a:r>
            <a:r>
              <a:rPr lang="en-US" altLang="zh-CN" sz="2400" baseline="-25000" dirty="0">
                <a:solidFill>
                  <a:srgbClr val="2E4BFA"/>
                </a:solidFill>
                <a:latin typeface="+mn-lt"/>
              </a:rPr>
              <a:t>i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忙等待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*/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		     critical section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		     </a:t>
            </a:r>
            <a:r>
              <a:rPr lang="en-US" altLang="zh-CN" sz="2400" b="1" dirty="0">
                <a:latin typeface="+mn-lt"/>
              </a:rPr>
              <a:t>flag [</a:t>
            </a:r>
            <a:r>
              <a:rPr lang="en-US" altLang="zh-CN" sz="2400" b="1" dirty="0" err="1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] = false 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sz="2400" dirty="0">
                <a:solidFill>
                  <a:srgbClr val="2E4BFA"/>
                </a:solidFill>
                <a:latin typeface="+mn-lt"/>
              </a:rPr>
              <a:t>表明自身不再需要进入临界区*/</a:t>
            </a:r>
            <a:endParaRPr lang="en-US" altLang="zh-CN" sz="2400" dirty="0">
              <a:solidFill>
                <a:srgbClr val="2E4BFA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		     remainder section</a:t>
            </a:r>
          </a:p>
          <a:p>
            <a:pPr eaLnBrk="1" hangingPunct="1">
              <a:buFont typeface="Wingdings" pitchFamily="2" charset="2"/>
              <a:buNone/>
              <a:tabLst>
                <a:tab pos="1370013" algn="l"/>
                <a:tab pos="1714500" algn="l"/>
                <a:tab pos="2005013" algn="l"/>
              </a:tabLst>
            </a:pPr>
            <a:r>
              <a:rPr lang="en-US" altLang="zh-CN" sz="2400" dirty="0">
                <a:latin typeface="+mn-lt"/>
              </a:rPr>
              <a:t>		     } </a:t>
            </a:r>
            <a:r>
              <a:rPr lang="en-US" altLang="zh-CN" sz="2400" b="1" dirty="0">
                <a:latin typeface="+mn-lt"/>
              </a:rPr>
              <a:t>while (1);</a:t>
            </a:r>
            <a:endParaRPr lang="zh-CN" altLang="en-US" dirty="0">
              <a:latin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9A588F-F5B8-4E10-B5C8-B1C7C2D0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6CE86-78DB-4394-BC9A-D6A21598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DC41-4629-4AC9-93E8-9748FC3CB4C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3C894B77-130A-4B6C-BCE2-E8E91CD4439C}"/>
              </a:ext>
            </a:extLst>
          </p:cNvPr>
          <p:cNvSpPr>
            <a:spLocks/>
          </p:cNvSpPr>
          <p:nvPr/>
        </p:nvSpPr>
        <p:spPr bwMode="auto">
          <a:xfrm>
            <a:off x="1754806" y="1329356"/>
            <a:ext cx="431800" cy="1439862"/>
          </a:xfrm>
          <a:prstGeom prst="leftBrace">
            <a:avLst>
              <a:gd name="adj1" fmla="val 27788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6369F7B6-D33E-48D7-85AA-28787062B9EF}"/>
              </a:ext>
            </a:extLst>
          </p:cNvPr>
          <p:cNvSpPr>
            <a:spLocks/>
          </p:cNvSpPr>
          <p:nvPr/>
        </p:nvSpPr>
        <p:spPr bwMode="auto">
          <a:xfrm>
            <a:off x="1892124" y="3429000"/>
            <a:ext cx="228600" cy="228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B4C41E97-9C0C-4B1B-8C2D-67C896BF0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81" y="1797844"/>
            <a:ext cx="16286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err="1">
                <a:latin typeface="+mn-lt"/>
              </a:rPr>
              <a:t>enter_section</a:t>
            </a:r>
            <a:endParaRPr lang="en-US" altLang="zh-CN" sz="2000" dirty="0">
              <a:latin typeface="+mn-lt"/>
            </a:endParaRP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EB8DF905-EAD0-429B-A3FB-C5C443A51C5E}"/>
              </a:ext>
            </a:extLst>
          </p:cNvPr>
          <p:cNvSpPr>
            <a:spLocks/>
          </p:cNvSpPr>
          <p:nvPr/>
        </p:nvSpPr>
        <p:spPr bwMode="auto">
          <a:xfrm>
            <a:off x="1826243" y="3850306"/>
            <a:ext cx="360363" cy="2159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9F7BA2A8-D02A-4B3B-9131-389E5D91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" y="3705843"/>
            <a:ext cx="14471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+mn-lt"/>
              </a:rPr>
              <a:t>exit_section</a:t>
            </a:r>
          </a:p>
        </p:txBody>
      </p:sp>
    </p:spTree>
    <p:extLst>
      <p:ext uri="{BB962C8B-B14F-4D97-AF65-F5344CB8AC3E}">
        <p14:creationId xmlns:p14="http://schemas.microsoft.com/office/powerpoint/2010/main" val="80562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CDA97D2-A8BE-48A6-A99D-4ADC80E6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 eaLnBrk="1" hangingPunct="1">
              <a:lnSpc>
                <a:spcPct val="110000"/>
              </a:lnSpc>
            </a:pPr>
            <a:r>
              <a:rPr lang="zh-CN" altLang="en-US" sz="2400" dirty="0">
                <a:latin typeface="+mn-lt"/>
              </a:rPr>
              <a:t>当</a:t>
            </a:r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i</a:t>
            </a:r>
            <a:r>
              <a:rPr lang="zh-CN" altLang="en-US" sz="2400" dirty="0">
                <a:latin typeface="+mn-lt"/>
              </a:rPr>
              <a:t>和</a:t>
            </a:r>
            <a:r>
              <a:rPr lang="en-US" altLang="zh-CN" sz="2400" dirty="0" err="1">
                <a:latin typeface="+mn-lt"/>
              </a:rPr>
              <a:t>P</a:t>
            </a:r>
            <a:r>
              <a:rPr lang="en-US" altLang="zh-CN" sz="2400" baseline="-25000" dirty="0" err="1">
                <a:latin typeface="+mn-lt"/>
              </a:rPr>
              <a:t>j</a:t>
            </a:r>
            <a:r>
              <a:rPr lang="zh-CN" altLang="en-US" sz="2400" dirty="0">
                <a:latin typeface="+mn-lt"/>
              </a:rPr>
              <a:t>同时申请访问临界资源时，微观上先申请者(先置位</a:t>
            </a:r>
            <a:r>
              <a:rPr lang="en-US" altLang="zh-CN" sz="2400" dirty="0">
                <a:latin typeface="+mn-lt"/>
              </a:rPr>
              <a:t>turn) </a:t>
            </a:r>
            <a:r>
              <a:rPr lang="zh-CN" altLang="en-US" sz="2400" dirty="0">
                <a:latin typeface="+mn-lt"/>
              </a:rPr>
              <a:t>先进入临界区 ，假设：单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系统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400" dirty="0">
                <a:latin typeface="+mn-lt"/>
              </a:rPr>
              <a:t>                </a:t>
            </a:r>
            <a:r>
              <a:rPr lang="en-US" altLang="zh-CN" sz="2400" b="1" dirty="0">
                <a:latin typeface="+mn-lt"/>
              </a:rPr>
              <a:t>P</a:t>
            </a:r>
            <a:r>
              <a:rPr lang="en-US" altLang="zh-CN" sz="2400" b="1" baseline="-25000" dirty="0">
                <a:latin typeface="+mn-lt"/>
              </a:rPr>
              <a:t>i</a:t>
            </a:r>
            <a:r>
              <a:rPr lang="en-US" altLang="zh-CN" sz="2400" b="1" dirty="0">
                <a:latin typeface="+mn-lt"/>
              </a:rPr>
              <a:t>                                                            </a:t>
            </a:r>
            <a:r>
              <a:rPr lang="en-US" altLang="zh-CN" sz="2400" b="1" dirty="0" err="1">
                <a:latin typeface="+mn-lt"/>
              </a:rPr>
              <a:t>P</a:t>
            </a:r>
            <a:r>
              <a:rPr lang="en-US" altLang="zh-CN" sz="2400" b="1" baseline="-25000" dirty="0" err="1">
                <a:latin typeface="+mn-lt"/>
              </a:rPr>
              <a:t>j</a:t>
            </a:r>
            <a:endParaRPr lang="en-US" altLang="zh-CN" sz="2400" b="1" baseline="-25000" dirty="0">
              <a:latin typeface="+mn-lt"/>
            </a:endParaRP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>
                <a:latin typeface="+mn-lt"/>
              </a:rPr>
              <a:t>           flag [</a:t>
            </a:r>
            <a:r>
              <a:rPr lang="en-US" altLang="zh-CN" sz="24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]= true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>
                <a:latin typeface="+mn-lt"/>
              </a:rPr>
              <a:t>                                                                       flag [j]= true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+mn-lt"/>
              </a:rPr>
              <a:t>          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turn = j;  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+mn-lt"/>
              </a:rPr>
              <a:t>          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turn = 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</a:rPr>
              <a:t>;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false</a:t>
            </a:r>
            <a:r>
              <a:rPr lang="en-US" altLang="zh-CN" sz="2400" dirty="0">
                <a:latin typeface="+mn-lt"/>
              </a:rPr>
              <a:t>: flag [j] and </a:t>
            </a:r>
            <a:r>
              <a:rPr lang="en-US" altLang="zh-CN" sz="2400" dirty="0">
                <a:solidFill>
                  <a:schemeClr val="tx2"/>
                </a:solidFill>
                <a:latin typeface="+mn-lt"/>
              </a:rPr>
              <a:t>turn == </a:t>
            </a:r>
            <a:r>
              <a:rPr lang="en-US" altLang="zh-CN" sz="2400" dirty="0">
                <a:solidFill>
                  <a:srgbClr val="2E4BFA"/>
                </a:solidFill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                  </a:t>
            </a: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+mn-lt"/>
              </a:rPr>
              <a:t> 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true</a:t>
            </a:r>
            <a:r>
              <a:rPr lang="en-US" altLang="zh-CN" sz="2400" dirty="0">
                <a:latin typeface="+mn-lt"/>
              </a:rPr>
              <a:t>: flag [</a:t>
            </a:r>
            <a:r>
              <a:rPr lang="en-US" altLang="zh-CN" sz="2400" dirty="0" err="1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] and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turn == 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</a:rPr>
              <a:t>i</a:t>
            </a:r>
            <a:endParaRPr lang="en-US" altLang="zh-CN" sz="2400" dirty="0">
              <a:solidFill>
                <a:srgbClr val="FF0000"/>
              </a:solidFill>
              <a:latin typeface="+mn-lt"/>
            </a:endParaRPr>
          </a:p>
          <a:p>
            <a:pPr marL="190500" indent="-190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>
                <a:latin typeface="+mn-lt"/>
              </a:rPr>
              <a:t>            </a:t>
            </a:r>
            <a:r>
              <a:rPr lang="en-US" altLang="zh-CN" sz="2400" i="1" dirty="0">
                <a:latin typeface="+mn-lt"/>
              </a:rPr>
              <a:t>critical section </a:t>
            </a:r>
            <a:r>
              <a:rPr lang="en-US" altLang="zh-CN" sz="2400" i="1" dirty="0" err="1">
                <a:latin typeface="+mn-lt"/>
              </a:rPr>
              <a:t>i</a:t>
            </a:r>
            <a:r>
              <a:rPr lang="en-US" altLang="zh-CN" sz="2400" i="1" dirty="0">
                <a:latin typeface="+mn-lt"/>
              </a:rPr>
              <a:t>                                    busy waiting</a:t>
            </a:r>
            <a:r>
              <a:rPr lang="en-US" altLang="zh-CN" sz="2400" dirty="0">
                <a:latin typeface="+mn-lt"/>
              </a:rPr>
              <a:t>         </a:t>
            </a:r>
            <a:endParaRPr lang="zh-CN" altLang="en-US" sz="2400" dirty="0">
              <a:latin typeface="+mn-lt"/>
            </a:endParaRP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EDB9B7-0EBC-4FD3-80D0-D158C17F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6D653-965E-4DE4-AD47-F24D3C3F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30B9-0A4D-45DC-A24C-C487A77AA05D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7C105841-E3E8-4486-B16E-8C727D83AD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7675" y="1878806"/>
            <a:ext cx="4763" cy="3100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9DA63385-76FB-4C98-97EA-85331586C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918" y="1385888"/>
            <a:ext cx="1213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3809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22F96-8896-4005-A95D-C2704604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Peterson Solution (cont.)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948F9-0888-445D-A65F-73079331A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Features </a:t>
            </a:r>
          </a:p>
          <a:p>
            <a:pPr lvl="1" eaLnBrk="1" hangingPunct="1"/>
            <a:r>
              <a:rPr lang="en-US" altLang="zh-CN" sz="2400" b="1" dirty="0"/>
              <a:t>this algorithm is correct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/>
              <a:t>—</a:t>
            </a:r>
            <a:r>
              <a:rPr lang="en-US" altLang="zh-CN" sz="2400" b="1" dirty="0"/>
              <a:t> </a:t>
            </a:r>
            <a:r>
              <a:rPr lang="en-US" altLang="zh-CN" sz="2400" dirty="0"/>
              <a:t>meets requirements of </a:t>
            </a:r>
            <a:r>
              <a:rPr lang="en-US" altLang="zh-CN" sz="2400" dirty="0">
                <a:solidFill>
                  <a:srgbClr val="FF0000"/>
                </a:solidFill>
              </a:rPr>
              <a:t>mutual exclusion, progress, bounded-waiting</a:t>
            </a:r>
            <a:r>
              <a:rPr lang="en-US" altLang="zh-CN" sz="2400" dirty="0">
                <a:solidFill>
                  <a:schemeClr val="hlink"/>
                </a:solidFill>
              </a:rPr>
              <a:t>;</a:t>
            </a:r>
            <a:r>
              <a:rPr lang="en-US" altLang="zh-CN" sz="2400" dirty="0"/>
              <a:t>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/>
              <a:t>—a solution to critical-section problem for two processes ()</a:t>
            </a:r>
          </a:p>
          <a:p>
            <a:pPr lvl="1" eaLnBrk="1" hangingPunct="1"/>
            <a:r>
              <a:rPr lang="en-US" altLang="zh-CN" sz="2400" dirty="0"/>
              <a:t>combing the shared variables in algorithms 1 and 2.</a:t>
            </a:r>
          </a:p>
          <a:p>
            <a:pPr lvl="1" eaLnBrk="1" hangingPunct="1"/>
            <a:r>
              <a:rPr lang="en-US" altLang="zh-CN" sz="2400" dirty="0">
                <a:sym typeface="Symbol" pitchFamily="18" charset="2"/>
              </a:rPr>
              <a:t>demerit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—</a:t>
            </a:r>
            <a:r>
              <a:rPr lang="en-US" altLang="zh-CN" sz="2400" b="1" dirty="0">
                <a:solidFill>
                  <a:schemeClr val="folHlink"/>
                </a:solidFill>
                <a:sym typeface="Symbol" pitchFamily="18" charset="2"/>
              </a:rPr>
              <a:t> </a:t>
            </a:r>
            <a:r>
              <a:rPr lang="en-US" altLang="zh-CN" b="1" dirty="0">
                <a:solidFill>
                  <a:srgbClr val="2E4BFA"/>
                </a:solidFill>
                <a:sym typeface="Symbol" pitchFamily="18" charset="2"/>
              </a:rPr>
              <a:t>busy-waiting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folHlink"/>
                </a:solidFill>
                <a:sym typeface="Symbol" pitchFamily="18" charset="2"/>
              </a:rPr>
              <a:t>     </a:t>
            </a:r>
            <a:r>
              <a:rPr lang="en-US" altLang="zh-CN" sz="2400" dirty="0">
                <a:sym typeface="Symbol" pitchFamily="18" charset="2"/>
              </a:rPr>
              <a:t>P</a:t>
            </a:r>
            <a:r>
              <a:rPr lang="en-US" altLang="zh-CN" sz="2400" baseline="-25000" dirty="0">
                <a:sym typeface="Symbol" pitchFamily="18" charset="2"/>
              </a:rPr>
              <a:t>i</a:t>
            </a:r>
            <a:r>
              <a:rPr lang="en-US" altLang="zh-CN" sz="2400" dirty="0">
                <a:sym typeface="Symbol" pitchFamily="18" charset="2"/>
              </a:rPr>
              <a:t> alternatively stays in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running</a:t>
            </a:r>
            <a:r>
              <a:rPr lang="en-US" altLang="zh-CN" sz="2400" dirty="0">
                <a:sym typeface="Symbol" pitchFamily="18" charset="2"/>
              </a:rPr>
              <a:t> and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ready</a:t>
            </a:r>
            <a:r>
              <a:rPr lang="en-US" altLang="zh-CN" sz="2400" dirty="0">
                <a:sym typeface="Symbol" pitchFamily="18" charset="2"/>
              </a:rPr>
              <a:t> states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6E33E-A2E1-4FB7-80FB-A325994E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29CC-5057-4335-96C9-83B4299DBF6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EF72F8-06D2-4DF3-B095-E83C70CF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26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9A588F-F5B8-4E10-B5C8-B1C7C2D0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46CE86-78DB-4394-BC9A-D6A21598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DC41-4629-4AC9-93E8-9748FC3CB4C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76" name="Oval 5">
            <a:extLst>
              <a:ext uri="{FF2B5EF4-FFF2-40B4-BE49-F238E27FC236}">
                <a16:creationId xmlns:a16="http://schemas.microsoft.com/office/drawing/2014/main" id="{B93CE027-2473-4C36-8F82-3A31591C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15" y="733187"/>
            <a:ext cx="1295400" cy="574675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/>
              <a:t>ready</a:t>
            </a:r>
          </a:p>
        </p:txBody>
      </p:sp>
      <p:sp>
        <p:nvSpPr>
          <p:cNvPr id="77" name="Oval 6">
            <a:extLst>
              <a:ext uri="{FF2B5EF4-FFF2-40B4-BE49-F238E27FC236}">
                <a16:creationId xmlns:a16="http://schemas.microsoft.com/office/drawing/2014/main" id="{5FDB8026-E2F4-491D-BC3E-67384BD6D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12" y="2427054"/>
            <a:ext cx="1295400" cy="503237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 dirty="0"/>
              <a:t>running</a:t>
            </a:r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B3897900-B39A-4159-B1BC-EF3B36388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893" y="4876183"/>
            <a:ext cx="7993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7809EC5E-DEB3-4FF4-82D6-0C01B448A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793" y="4587258"/>
            <a:ext cx="792163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82" name="Rectangle 11">
            <a:extLst>
              <a:ext uri="{FF2B5EF4-FFF2-40B4-BE49-F238E27FC236}">
                <a16:creationId xmlns:a16="http://schemas.microsoft.com/office/drawing/2014/main" id="{EEF56689-27A6-4AEE-82B9-41B58AB60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956" y="4587258"/>
            <a:ext cx="792162" cy="287338"/>
          </a:xfrm>
          <a:prstGeom prst="rect">
            <a:avLst/>
          </a:prstGeom>
          <a:solidFill>
            <a:srgbClr val="9966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83" name="Rectangle 12">
            <a:extLst>
              <a:ext uri="{FF2B5EF4-FFF2-40B4-BE49-F238E27FC236}">
                <a16:creationId xmlns:a16="http://schemas.microsoft.com/office/drawing/2014/main" id="{2DFEE570-B11F-47B7-8C86-BFEEE6DDE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18" y="4587258"/>
            <a:ext cx="792163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84" name="Rectangle 13">
            <a:extLst>
              <a:ext uri="{FF2B5EF4-FFF2-40B4-BE49-F238E27FC236}">
                <a16:creationId xmlns:a16="http://schemas.microsoft.com/office/drawing/2014/main" id="{E8EE6363-3FE0-4522-9E52-544BF3467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281" y="4587258"/>
            <a:ext cx="792162" cy="287338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running</a:t>
            </a:r>
          </a:p>
        </p:txBody>
      </p:sp>
      <p:sp>
        <p:nvSpPr>
          <p:cNvPr id="85" name="Rectangle 15">
            <a:extLst>
              <a:ext uri="{FF2B5EF4-FFF2-40B4-BE49-F238E27FC236}">
                <a16:creationId xmlns:a16="http://schemas.microsoft.com/office/drawing/2014/main" id="{D89E8BCA-BA7A-4654-A464-09986C59E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443" y="4587258"/>
            <a:ext cx="792163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86" name="Rectangle 16">
            <a:extLst>
              <a:ext uri="{FF2B5EF4-FFF2-40B4-BE49-F238E27FC236}">
                <a16:creationId xmlns:a16="http://schemas.microsoft.com/office/drawing/2014/main" id="{854A511B-83E8-40BD-85FD-5065B6CE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1606" y="4587258"/>
            <a:ext cx="792162" cy="287338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/>
              <a:t>running</a:t>
            </a:r>
          </a:p>
        </p:txBody>
      </p:sp>
      <p:sp>
        <p:nvSpPr>
          <p:cNvPr id="87" name="Rectangle 17">
            <a:extLst>
              <a:ext uri="{FF2B5EF4-FFF2-40B4-BE49-F238E27FC236}">
                <a16:creationId xmlns:a16="http://schemas.microsoft.com/office/drawing/2014/main" id="{2897EE3C-B684-4B6E-90FC-9F9471C34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68" y="4587258"/>
            <a:ext cx="792163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id="{2B57EEA8-4B73-462D-86B7-6CD7A7172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5931" y="4587258"/>
            <a:ext cx="792162" cy="287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/>
              <a:t>running</a:t>
            </a:r>
          </a:p>
        </p:txBody>
      </p:sp>
      <p:sp>
        <p:nvSpPr>
          <p:cNvPr id="89" name="Text Box 19">
            <a:extLst>
              <a:ext uri="{FF2B5EF4-FFF2-40B4-BE49-F238E27FC236}">
                <a16:creationId xmlns:a16="http://schemas.microsoft.com/office/drawing/2014/main" id="{9F34C35E-ECEA-46CA-A9DC-D0F7FD997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0478" y="1636625"/>
            <a:ext cx="744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, </a:t>
            </a:r>
            <a:r>
              <a:rPr lang="en-US" altLang="zh-CN" sz="2400" dirty="0" err="1">
                <a:latin typeface="+mn-lt"/>
              </a:rPr>
              <a:t>P</a:t>
            </a:r>
            <a:r>
              <a:rPr lang="en-US" altLang="zh-CN" sz="2400" baseline="-25000" dirty="0" err="1">
                <a:latin typeface="+mn-lt"/>
              </a:rPr>
              <a:t>j</a:t>
            </a:r>
            <a:endParaRPr lang="en-US" altLang="zh-CN" sz="2400" baseline="-25000" dirty="0">
              <a:latin typeface="+mn-lt"/>
            </a:endParaRPr>
          </a:p>
        </p:txBody>
      </p:sp>
      <p:sp>
        <p:nvSpPr>
          <p:cNvPr id="90" name="Text Box 20">
            <a:extLst>
              <a:ext uri="{FF2B5EF4-FFF2-40B4-BE49-F238E27FC236}">
                <a16:creationId xmlns:a16="http://schemas.microsoft.com/office/drawing/2014/main" id="{3ED0F30D-3CDE-4F50-A8FC-138C935D8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619" y="422454"/>
            <a:ext cx="84963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It is assumed that:</a:t>
            </a:r>
          </a:p>
          <a:p>
            <a:pPr eaLnBrk="1" hangingPunct="1">
              <a:buFontTx/>
              <a:buAutoNum type="arabicPeriod"/>
            </a:pPr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 is in its critical section, and </a:t>
            </a:r>
            <a:r>
              <a:rPr lang="en-US" altLang="zh-CN" sz="2400" dirty="0" err="1">
                <a:latin typeface="+mn-lt"/>
              </a:rPr>
              <a:t>P</a:t>
            </a:r>
            <a:r>
              <a:rPr lang="en-US" altLang="zh-CN" sz="2400" baseline="-25000" dirty="0" err="1"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 is in the busy- waiting state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2.   time-sharing scheduling: 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      </a:t>
            </a:r>
            <a:r>
              <a:rPr lang="en-US" altLang="zh-CN" sz="2400" i="1" dirty="0">
                <a:latin typeface="+mn-lt"/>
              </a:rPr>
              <a:t>time slots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</a:rPr>
              <a:t>ts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]</a:t>
            </a:r>
            <a:r>
              <a:rPr lang="en-US" altLang="zh-CN" sz="2400" dirty="0">
                <a:latin typeface="+mn-lt"/>
              </a:rPr>
              <a:t>(e.g. 50ms) are assigned to P</a:t>
            </a:r>
            <a:r>
              <a:rPr lang="en-US" altLang="zh-CN" sz="2400" baseline="-25000" dirty="0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 and </a:t>
            </a:r>
            <a:r>
              <a:rPr lang="en-US" altLang="zh-CN" sz="2400" dirty="0" err="1">
                <a:latin typeface="+mn-lt"/>
              </a:rPr>
              <a:t>P</a:t>
            </a:r>
            <a:r>
              <a:rPr lang="en-US" altLang="zh-CN" sz="2400" baseline="-25000" dirty="0" err="1"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 alternatively</a:t>
            </a:r>
          </a:p>
        </p:txBody>
      </p:sp>
      <p:sp>
        <p:nvSpPr>
          <p:cNvPr id="91" name="Rectangle 21">
            <a:extLst>
              <a:ext uri="{FF2B5EF4-FFF2-40B4-BE49-F238E27FC236}">
                <a16:creationId xmlns:a16="http://schemas.microsoft.com/office/drawing/2014/main" id="{6CBF2F9D-4377-499A-8483-9323CA27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1581" y="4587258"/>
            <a:ext cx="863600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92" name="Rectangle 22">
            <a:extLst>
              <a:ext uri="{FF2B5EF4-FFF2-40B4-BE49-F238E27FC236}">
                <a16:creationId xmlns:a16="http://schemas.microsoft.com/office/drawing/2014/main" id="{67CDCDB6-32BD-4E5A-B9E5-7B4E67075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181" y="4587258"/>
            <a:ext cx="792162" cy="287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600"/>
              <a:t>running</a:t>
            </a:r>
          </a:p>
        </p:txBody>
      </p:sp>
      <p:sp>
        <p:nvSpPr>
          <p:cNvPr id="93" name="Text Box 23">
            <a:extLst>
              <a:ext uri="{FF2B5EF4-FFF2-40B4-BE49-F238E27FC236}">
                <a16:creationId xmlns:a16="http://schemas.microsoft.com/office/drawing/2014/main" id="{88DD81C4-F808-427B-BCCD-5C3E63098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93" y="4463433"/>
            <a:ext cx="4748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err="1">
                <a:latin typeface="+mn-lt"/>
              </a:rPr>
              <a:t>P</a:t>
            </a:r>
            <a:r>
              <a:rPr lang="en-US" altLang="zh-CN" sz="2400" baseline="-25000" dirty="0" err="1">
                <a:latin typeface="+mn-lt"/>
              </a:rPr>
              <a:t>j</a:t>
            </a:r>
            <a:r>
              <a:rPr lang="en-US" altLang="zh-CN" sz="2400" dirty="0">
                <a:latin typeface="+mn-lt"/>
              </a:rPr>
              <a:t>:</a:t>
            </a:r>
          </a:p>
        </p:txBody>
      </p:sp>
      <p:sp>
        <p:nvSpPr>
          <p:cNvPr id="94" name="Line 24">
            <a:extLst>
              <a:ext uri="{FF2B5EF4-FFF2-40B4-BE49-F238E27FC236}">
                <a16:creationId xmlns:a16="http://schemas.microsoft.com/office/drawing/2014/main" id="{B12C778D-8967-4875-9B01-7A6A9D916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4893" y="3725246"/>
            <a:ext cx="83169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Rectangle 26">
            <a:extLst>
              <a:ext uri="{FF2B5EF4-FFF2-40B4-BE49-F238E27FC236}">
                <a16:creationId xmlns:a16="http://schemas.microsoft.com/office/drawing/2014/main" id="{F091C41F-4199-4C36-90ED-C6022E285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793" y="3434733"/>
            <a:ext cx="792163" cy="287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/>
              <a:t>running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3EA00DFC-0160-4473-A939-2A4E91AC7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956" y="3434733"/>
            <a:ext cx="792162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8BC41164-81BB-4708-8FFE-95B6BDBC6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118" y="3434733"/>
            <a:ext cx="792163" cy="2873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/>
              <a:t>running</a:t>
            </a:r>
          </a:p>
        </p:txBody>
      </p:sp>
      <p:sp>
        <p:nvSpPr>
          <p:cNvPr id="98" name="Rectangle 29">
            <a:extLst>
              <a:ext uri="{FF2B5EF4-FFF2-40B4-BE49-F238E27FC236}">
                <a16:creationId xmlns:a16="http://schemas.microsoft.com/office/drawing/2014/main" id="{4F72E4BD-DFB8-4452-91FD-588C30DC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281" y="3434733"/>
            <a:ext cx="792162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99" name="Rectangle 30">
            <a:extLst>
              <a:ext uri="{FF2B5EF4-FFF2-40B4-BE49-F238E27FC236}">
                <a16:creationId xmlns:a16="http://schemas.microsoft.com/office/drawing/2014/main" id="{EAEC43CD-0D80-43AA-8759-98CFCE103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443" y="3434733"/>
            <a:ext cx="792163" cy="287338"/>
          </a:xfrm>
          <a:prstGeom prst="rect">
            <a:avLst/>
          </a:prstGeom>
          <a:solidFill>
            <a:srgbClr val="2E4B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running</a:t>
            </a:r>
          </a:p>
        </p:txBody>
      </p:sp>
      <p:sp>
        <p:nvSpPr>
          <p:cNvPr id="100" name="Rectangle 31">
            <a:extLst>
              <a:ext uri="{FF2B5EF4-FFF2-40B4-BE49-F238E27FC236}">
                <a16:creationId xmlns:a16="http://schemas.microsoft.com/office/drawing/2014/main" id="{789AB87C-C50E-424E-9AA9-92401B201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1606" y="3434733"/>
            <a:ext cx="792162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101" name="Rectangle 32">
            <a:extLst>
              <a:ext uri="{FF2B5EF4-FFF2-40B4-BE49-F238E27FC236}">
                <a16:creationId xmlns:a16="http://schemas.microsoft.com/office/drawing/2014/main" id="{F4066C37-AC1A-4B4F-8C14-874D05485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68" y="3434733"/>
            <a:ext cx="792163" cy="287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600"/>
              <a:t>running</a:t>
            </a:r>
          </a:p>
        </p:txBody>
      </p:sp>
      <p:sp>
        <p:nvSpPr>
          <p:cNvPr id="102" name="Rectangle 33">
            <a:extLst>
              <a:ext uri="{FF2B5EF4-FFF2-40B4-BE49-F238E27FC236}">
                <a16:creationId xmlns:a16="http://schemas.microsoft.com/office/drawing/2014/main" id="{3031CCCF-2043-40AA-8F7C-C45AE478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9418" y="3434733"/>
            <a:ext cx="863600" cy="2873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/>
              <a:t>ready</a:t>
            </a:r>
          </a:p>
        </p:txBody>
      </p:sp>
      <p:sp>
        <p:nvSpPr>
          <p:cNvPr id="103" name="Rectangle 34">
            <a:extLst>
              <a:ext uri="{FF2B5EF4-FFF2-40B4-BE49-F238E27FC236}">
                <a16:creationId xmlns:a16="http://schemas.microsoft.com/office/drawing/2014/main" id="{7649EA50-02F7-402D-B313-88C01A625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018" y="3434733"/>
            <a:ext cx="792163" cy="2873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600"/>
              <a:t>running</a:t>
            </a:r>
          </a:p>
        </p:txBody>
      </p:sp>
      <p:sp>
        <p:nvSpPr>
          <p:cNvPr id="104" name="Text Box 35">
            <a:extLst>
              <a:ext uri="{FF2B5EF4-FFF2-40B4-BE49-F238E27FC236}">
                <a16:creationId xmlns:a16="http://schemas.microsoft.com/office/drawing/2014/main" id="{B2AFD1AD-FE1A-4E88-A9C7-47677B8DB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993" y="3310908"/>
            <a:ext cx="471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i</a:t>
            </a:r>
            <a:r>
              <a:rPr lang="en-US" altLang="zh-CN" sz="2400" dirty="0">
                <a:latin typeface="+mn-lt"/>
              </a:rPr>
              <a:t>:</a:t>
            </a:r>
          </a:p>
        </p:txBody>
      </p:sp>
      <p:sp>
        <p:nvSpPr>
          <p:cNvPr id="105" name="Text Box 41">
            <a:extLst>
              <a:ext uri="{FF2B5EF4-FFF2-40B4-BE49-F238E27FC236}">
                <a16:creationId xmlns:a16="http://schemas.microsoft.com/office/drawing/2014/main" id="{EDDB5A2C-5CB0-42B5-9E13-CE2FF1AA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693" y="2355233"/>
            <a:ext cx="3111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b="1" i="1" u="sng">
                <a:solidFill>
                  <a:srgbClr val="CCA500"/>
                </a:solidFill>
                <a:latin typeface="+mn-lt"/>
              </a:rPr>
              <a:t>enter section</a:t>
            </a:r>
            <a:r>
              <a:rPr lang="en-US" altLang="zh-CN" sz="1800" u="sng">
                <a:latin typeface="+mn-lt"/>
              </a:rPr>
              <a:t>  in </a:t>
            </a:r>
            <a:r>
              <a:rPr lang="en-US" altLang="zh-CN" sz="1800" b="1" i="1" u="sng">
                <a:solidFill>
                  <a:srgbClr val="CCA500"/>
                </a:solidFill>
                <a:latin typeface="+mn-lt"/>
              </a:rPr>
              <a:t>critical section</a:t>
            </a:r>
            <a:endParaRPr lang="zh-CN" altLang="en-US" sz="1800" b="1" i="1" u="sng">
              <a:solidFill>
                <a:srgbClr val="CCA500"/>
              </a:solidFill>
              <a:latin typeface="+mn-lt"/>
            </a:endParaRPr>
          </a:p>
        </p:txBody>
      </p:sp>
      <p:sp>
        <p:nvSpPr>
          <p:cNvPr id="106" name="Line 42">
            <a:extLst>
              <a:ext uri="{FF2B5EF4-FFF2-40B4-BE49-F238E27FC236}">
                <a16:creationId xmlns:a16="http://schemas.microsoft.com/office/drawing/2014/main" id="{BB653A62-073D-4D09-9EF5-77561E94D6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156" y="2642571"/>
            <a:ext cx="647700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" name="Line 44">
            <a:extLst>
              <a:ext uri="{FF2B5EF4-FFF2-40B4-BE49-F238E27FC236}">
                <a16:creationId xmlns:a16="http://schemas.microsoft.com/office/drawing/2014/main" id="{1F3C8030-BDB6-48B3-A891-5D8F0EC33A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1381" y="2642571"/>
            <a:ext cx="431800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Text Box 45">
            <a:extLst>
              <a:ext uri="{FF2B5EF4-FFF2-40B4-BE49-F238E27FC236}">
                <a16:creationId xmlns:a16="http://schemas.microsoft.com/office/drawing/2014/main" id="{1387B27B-27C3-4860-B817-907956828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043" y="2355233"/>
            <a:ext cx="3686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b="1" i="1" u="sng">
                <a:latin typeface="+mn-lt"/>
              </a:rPr>
              <a:t>exit section</a:t>
            </a:r>
            <a:r>
              <a:rPr lang="en-US" altLang="zh-CN" sz="1800" u="sng">
                <a:latin typeface="+mn-lt"/>
              </a:rPr>
              <a:t> and in </a:t>
            </a:r>
            <a:r>
              <a:rPr lang="en-US" altLang="zh-CN" sz="1800" b="1" i="1" u="sng">
                <a:latin typeface="+mn-lt"/>
              </a:rPr>
              <a:t>remainder section</a:t>
            </a:r>
            <a:endParaRPr lang="zh-CN" altLang="en-US" sz="1800" b="1" i="1" u="sng">
              <a:latin typeface="+mn-lt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83BA6931-772B-4EC7-B054-420D5C43BD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15568" y="2620346"/>
            <a:ext cx="144463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Line 48">
            <a:extLst>
              <a:ext uri="{FF2B5EF4-FFF2-40B4-BE49-F238E27FC236}">
                <a16:creationId xmlns:a16="http://schemas.microsoft.com/office/drawing/2014/main" id="{B76DF9C1-B51D-40AB-905D-BFF3154F94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807731" y="2620346"/>
            <a:ext cx="936625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Text Box 49">
            <a:extLst>
              <a:ext uri="{FF2B5EF4-FFF2-40B4-BE49-F238E27FC236}">
                <a16:creationId xmlns:a16="http://schemas.microsoft.com/office/drawing/2014/main" id="{E55B413D-6A4B-47CB-A889-24284F75D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819" y="5521876"/>
            <a:ext cx="27658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u="sng" dirty="0">
                <a:latin typeface="+mn-lt"/>
              </a:rPr>
              <a:t>running and in </a:t>
            </a:r>
          </a:p>
          <a:p>
            <a:pPr algn="ctr" eaLnBrk="1" hangingPunct="1"/>
            <a:r>
              <a:rPr lang="en-US" altLang="zh-CN" sz="1800" b="1" i="1" u="sng" dirty="0">
                <a:solidFill>
                  <a:srgbClr val="996633"/>
                </a:solidFill>
                <a:latin typeface="+mn-lt"/>
              </a:rPr>
              <a:t>enter section/</a:t>
            </a:r>
            <a:r>
              <a:rPr lang="en-US" altLang="zh-CN" sz="1800" b="1" i="1" u="sng" dirty="0">
                <a:solidFill>
                  <a:srgbClr val="FF0000"/>
                </a:solidFill>
                <a:latin typeface="+mn-lt"/>
              </a:rPr>
              <a:t>busy-waiting</a:t>
            </a:r>
            <a:endParaRPr lang="zh-CN" altLang="en-US" sz="1800" b="1" i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3" name="Line 50">
            <a:extLst>
              <a:ext uri="{FF2B5EF4-FFF2-40B4-BE49-F238E27FC236}">
                <a16:creationId xmlns:a16="http://schemas.microsoft.com/office/drawing/2014/main" id="{E997AB51-B62C-437A-96C4-72187C0720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94393" y="4874596"/>
            <a:ext cx="144463" cy="720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Line 51">
            <a:extLst>
              <a:ext uri="{FF2B5EF4-FFF2-40B4-BE49-F238E27FC236}">
                <a16:creationId xmlns:a16="http://schemas.microsoft.com/office/drawing/2014/main" id="{06E4139D-EC0A-4333-8411-8410BBE041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70655" y="5141291"/>
            <a:ext cx="850902" cy="738190"/>
          </a:xfrm>
          <a:prstGeom prst="line">
            <a:avLst/>
          </a:prstGeom>
          <a:noFill/>
          <a:ln w="9525">
            <a:solidFill>
              <a:srgbClr val="C00000"/>
            </a:solidFill>
            <a:miter lim="800000"/>
            <a:headEnd type="arrow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Text Box 53">
            <a:extLst>
              <a:ext uri="{FF2B5EF4-FFF2-40B4-BE49-F238E27FC236}">
                <a16:creationId xmlns:a16="http://schemas.microsoft.com/office/drawing/2014/main" id="{0DB438AF-F653-4F7E-9238-688F6D3B0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281" y="5595321"/>
            <a:ext cx="295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 u="sng">
                <a:latin typeface="+mn-lt"/>
              </a:rPr>
              <a:t>running and in </a:t>
            </a:r>
            <a:r>
              <a:rPr lang="en-US" altLang="zh-CN" sz="1800" b="1" i="1" u="sng">
                <a:solidFill>
                  <a:srgbClr val="CCA500"/>
                </a:solidFill>
                <a:latin typeface="+mn-lt"/>
              </a:rPr>
              <a:t>critical section</a:t>
            </a:r>
            <a:endParaRPr lang="zh-CN" altLang="en-US" sz="1800" b="1" i="1" u="sng">
              <a:solidFill>
                <a:srgbClr val="CCA500"/>
              </a:solidFill>
              <a:latin typeface="+mn-lt"/>
            </a:endParaRPr>
          </a:p>
        </p:txBody>
      </p:sp>
      <p:sp>
        <p:nvSpPr>
          <p:cNvPr id="116" name="Line 54">
            <a:extLst>
              <a:ext uri="{FF2B5EF4-FFF2-40B4-BE49-F238E27FC236}">
                <a16:creationId xmlns:a16="http://schemas.microsoft.com/office/drawing/2014/main" id="{667A07F1-40E9-4CF4-AACA-8DC23DCEA5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4981" y="4874596"/>
            <a:ext cx="1296987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7" name="Line 55">
            <a:extLst>
              <a:ext uri="{FF2B5EF4-FFF2-40B4-BE49-F238E27FC236}">
                <a16:creationId xmlns:a16="http://schemas.microsoft.com/office/drawing/2014/main" id="{DBAAE3F4-5787-40EC-BF4E-31B80CC382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4843" y="4874596"/>
            <a:ext cx="1441450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Text Box 56">
            <a:extLst>
              <a:ext uri="{FF2B5EF4-FFF2-40B4-BE49-F238E27FC236}">
                <a16:creationId xmlns:a16="http://schemas.microsoft.com/office/drawing/2014/main" id="{742F994C-F78C-4F80-B189-F680EF902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150" y="5574683"/>
            <a:ext cx="21435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u="sng">
                <a:latin typeface="+mn-lt"/>
              </a:rPr>
              <a:t>running and </a:t>
            </a:r>
          </a:p>
          <a:p>
            <a:pPr algn="ctr" eaLnBrk="1" hangingPunct="1"/>
            <a:r>
              <a:rPr lang="en-US" altLang="zh-CN" sz="1800" u="sng">
                <a:latin typeface="+mn-lt"/>
              </a:rPr>
              <a:t>in </a:t>
            </a:r>
            <a:r>
              <a:rPr lang="en-US" altLang="zh-CN" sz="1800" b="1" i="1" u="sng">
                <a:latin typeface="+mn-lt"/>
              </a:rPr>
              <a:t>remainder section</a:t>
            </a:r>
            <a:endParaRPr lang="zh-CN" altLang="en-US" sz="1800" b="1" i="1" u="sng">
              <a:latin typeface="+mn-lt"/>
            </a:endParaRPr>
          </a:p>
        </p:txBody>
      </p:sp>
      <p:sp>
        <p:nvSpPr>
          <p:cNvPr id="119" name="Line 57">
            <a:extLst>
              <a:ext uri="{FF2B5EF4-FFF2-40B4-BE49-F238E27FC236}">
                <a16:creationId xmlns:a16="http://schemas.microsoft.com/office/drawing/2014/main" id="{AD4036BC-B754-48B2-ADB2-A038149EEE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528456" y="4874596"/>
            <a:ext cx="790575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Line 58">
            <a:extLst>
              <a:ext uri="{FF2B5EF4-FFF2-40B4-BE49-F238E27FC236}">
                <a16:creationId xmlns:a16="http://schemas.microsoft.com/office/drawing/2014/main" id="{B461FE63-924D-4094-9AE9-343F4798B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02681" y="2642571"/>
            <a:ext cx="1152525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Box 1">
            <a:extLst>
              <a:ext uri="{FF2B5EF4-FFF2-40B4-BE49-F238E27FC236}">
                <a16:creationId xmlns:a16="http://schemas.microsoft.com/office/drawing/2014/main" id="{E8801031-DE41-4E06-9C71-5A8D9F2DC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093" y="3710958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b="1" dirty="0">
                <a:latin typeface="+mn-lt"/>
              </a:rPr>
              <a:t>While-false;</a:t>
            </a:r>
          </a:p>
          <a:p>
            <a:pPr algn="ctr" eaLnBrk="1" hangingPunct="1"/>
            <a:r>
              <a:rPr lang="en-US" altLang="zh-CN" sz="1600" b="1" dirty="0">
                <a:latin typeface="+mn-lt"/>
              </a:rPr>
              <a:t>critical section</a:t>
            </a:r>
            <a:endParaRPr lang="zh-CN" altLang="en-US" sz="1600" b="1" dirty="0">
              <a:latin typeface="+mn-lt"/>
            </a:endParaRPr>
          </a:p>
        </p:txBody>
      </p:sp>
      <p:sp>
        <p:nvSpPr>
          <p:cNvPr id="125" name="TextBox 50">
            <a:extLst>
              <a:ext uri="{FF2B5EF4-FFF2-40B4-BE49-F238E27FC236}">
                <a16:creationId xmlns:a16="http://schemas.microsoft.com/office/drawing/2014/main" id="{F95ADC4A-AF3B-4775-891D-47CCAFF40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818" y="4993658"/>
            <a:ext cx="1146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C00000"/>
                </a:solidFill>
                <a:latin typeface="+mn-lt"/>
              </a:rPr>
              <a:t>while-true;</a:t>
            </a:r>
          </a:p>
        </p:txBody>
      </p:sp>
      <p:sp>
        <p:nvSpPr>
          <p:cNvPr id="126" name="TextBox 51">
            <a:extLst>
              <a:ext uri="{FF2B5EF4-FFF2-40B4-BE49-F238E27FC236}">
                <a16:creationId xmlns:a16="http://schemas.microsoft.com/office/drawing/2014/main" id="{0F2CECB6-55E3-4077-9635-08F6CAD1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581" y="4811096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latin typeface="+mn-lt"/>
              </a:rPr>
              <a:t>while-false;</a:t>
            </a:r>
          </a:p>
          <a:p>
            <a:pPr algn="ctr" eaLnBrk="1" hangingPunct="1"/>
            <a:r>
              <a:rPr lang="en-US" altLang="zh-CN" sz="1600" b="1">
                <a:latin typeface="+mn-lt"/>
              </a:rPr>
              <a:t>critical section</a:t>
            </a:r>
            <a:endParaRPr lang="zh-CN" altLang="en-US" sz="1600" b="1">
              <a:latin typeface="+mn-lt"/>
            </a:endParaRPr>
          </a:p>
        </p:txBody>
      </p:sp>
      <p:sp>
        <p:nvSpPr>
          <p:cNvPr id="127" name="TextBox 52">
            <a:extLst>
              <a:ext uri="{FF2B5EF4-FFF2-40B4-BE49-F238E27FC236}">
                <a16:creationId xmlns:a16="http://schemas.microsoft.com/office/drawing/2014/main" id="{88019B16-A098-4C37-BFC4-EAFF93923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318" y="4853958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latin typeface="+mn-lt"/>
              </a:rPr>
              <a:t>critical section</a:t>
            </a:r>
            <a:endParaRPr lang="zh-CN" altLang="en-US" sz="1600" b="1">
              <a:latin typeface="+mn-lt"/>
            </a:endParaRPr>
          </a:p>
        </p:txBody>
      </p:sp>
      <p:cxnSp>
        <p:nvCxnSpPr>
          <p:cNvPr id="128" name="直接连接符 2">
            <a:extLst>
              <a:ext uri="{FF2B5EF4-FFF2-40B4-BE49-F238E27FC236}">
                <a16:creationId xmlns:a16="http://schemas.microsoft.com/office/drawing/2014/main" id="{9E231950-C7C2-4516-B819-544DE0A8B749}"/>
              </a:ext>
            </a:extLst>
          </p:cNvPr>
          <p:cNvCxnSpPr>
            <a:cxnSpLocks noChangeShapeType="1"/>
            <a:stCxn id="95" idx="2"/>
          </p:cNvCxnSpPr>
          <p:nvPr/>
        </p:nvCxnSpPr>
        <p:spPr bwMode="auto">
          <a:xfrm>
            <a:off x="4227668" y="3722071"/>
            <a:ext cx="792163" cy="865187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接连接符 5">
            <a:extLst>
              <a:ext uri="{FF2B5EF4-FFF2-40B4-BE49-F238E27FC236}">
                <a16:creationId xmlns:a16="http://schemas.microsoft.com/office/drawing/2014/main" id="{EF8ABA27-714B-4B1C-897F-568790270DB9}"/>
              </a:ext>
            </a:extLst>
          </p:cNvPr>
          <p:cNvCxnSpPr>
            <a:cxnSpLocks noChangeShapeType="1"/>
            <a:stCxn id="82" idx="0"/>
            <a:endCxn id="124" idx="0"/>
          </p:cNvCxnSpPr>
          <p:nvPr/>
        </p:nvCxnSpPr>
        <p:spPr bwMode="auto">
          <a:xfrm flipV="1">
            <a:off x="5019831" y="3710958"/>
            <a:ext cx="792162" cy="87630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接连接符 59">
            <a:extLst>
              <a:ext uri="{FF2B5EF4-FFF2-40B4-BE49-F238E27FC236}">
                <a16:creationId xmlns:a16="http://schemas.microsoft.com/office/drawing/2014/main" id="{D2383C0D-D470-4BAB-8647-1969DF07F621}"/>
              </a:ext>
            </a:extLst>
          </p:cNvPr>
          <p:cNvCxnSpPr>
            <a:cxnSpLocks noChangeShapeType="1"/>
            <a:stCxn id="124" idx="0"/>
            <a:endCxn id="84" idx="0"/>
          </p:cNvCxnSpPr>
          <p:nvPr/>
        </p:nvCxnSpPr>
        <p:spPr bwMode="auto">
          <a:xfrm>
            <a:off x="5811993" y="3710958"/>
            <a:ext cx="792163" cy="87630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接连接符 62">
            <a:extLst>
              <a:ext uri="{FF2B5EF4-FFF2-40B4-BE49-F238E27FC236}">
                <a16:creationId xmlns:a16="http://schemas.microsoft.com/office/drawing/2014/main" id="{C825F2AF-8D71-459B-9042-9ED2A5B997B5}"/>
              </a:ext>
            </a:extLst>
          </p:cNvPr>
          <p:cNvCxnSpPr>
            <a:cxnSpLocks noChangeShapeType="1"/>
            <a:endCxn id="84" idx="0"/>
          </p:cNvCxnSpPr>
          <p:nvPr/>
        </p:nvCxnSpPr>
        <p:spPr bwMode="auto">
          <a:xfrm flipH="1">
            <a:off x="6604156" y="3723658"/>
            <a:ext cx="822325" cy="86360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接连接符 65">
            <a:extLst>
              <a:ext uri="{FF2B5EF4-FFF2-40B4-BE49-F238E27FC236}">
                <a16:creationId xmlns:a16="http://schemas.microsoft.com/office/drawing/2014/main" id="{50E492B6-1614-4F5D-B1AA-64BC4CF580C2}"/>
              </a:ext>
            </a:extLst>
          </p:cNvPr>
          <p:cNvCxnSpPr>
            <a:cxnSpLocks noChangeShapeType="1"/>
            <a:endCxn id="86" idx="0"/>
          </p:cNvCxnSpPr>
          <p:nvPr/>
        </p:nvCxnSpPr>
        <p:spPr bwMode="auto">
          <a:xfrm flipH="1">
            <a:off x="8188481" y="3725246"/>
            <a:ext cx="790575" cy="862012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接连接符 68">
            <a:extLst>
              <a:ext uri="{FF2B5EF4-FFF2-40B4-BE49-F238E27FC236}">
                <a16:creationId xmlns:a16="http://schemas.microsoft.com/office/drawing/2014/main" id="{958E39D7-DD55-44AE-8314-5B61344AF933}"/>
              </a:ext>
            </a:extLst>
          </p:cNvPr>
          <p:cNvCxnSpPr>
            <a:cxnSpLocks noChangeShapeType="1"/>
            <a:endCxn id="86" idx="0"/>
          </p:cNvCxnSpPr>
          <p:nvPr/>
        </p:nvCxnSpPr>
        <p:spPr bwMode="auto">
          <a:xfrm>
            <a:off x="7426481" y="3723658"/>
            <a:ext cx="762000" cy="863600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接连接符 71">
            <a:extLst>
              <a:ext uri="{FF2B5EF4-FFF2-40B4-BE49-F238E27FC236}">
                <a16:creationId xmlns:a16="http://schemas.microsoft.com/office/drawing/2014/main" id="{D7A8294A-82A7-4B2F-8DEE-CD798DCBB00F}"/>
              </a:ext>
            </a:extLst>
          </p:cNvPr>
          <p:cNvCxnSpPr>
            <a:cxnSpLocks noChangeShapeType="1"/>
            <a:endCxn id="88" idx="0"/>
          </p:cNvCxnSpPr>
          <p:nvPr/>
        </p:nvCxnSpPr>
        <p:spPr bwMode="auto">
          <a:xfrm>
            <a:off x="8979056" y="3725246"/>
            <a:ext cx="793750" cy="862012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74">
            <a:extLst>
              <a:ext uri="{FF2B5EF4-FFF2-40B4-BE49-F238E27FC236}">
                <a16:creationId xmlns:a16="http://schemas.microsoft.com/office/drawing/2014/main" id="{9C78666E-1F9C-4995-AC71-1EB4BFAFFF32}"/>
              </a:ext>
            </a:extLst>
          </p:cNvPr>
          <p:cNvCxnSpPr>
            <a:cxnSpLocks noChangeShapeType="1"/>
            <a:stCxn id="103" idx="2"/>
            <a:endCxn id="88" idx="0"/>
          </p:cNvCxnSpPr>
          <p:nvPr/>
        </p:nvCxnSpPr>
        <p:spPr bwMode="auto">
          <a:xfrm flipH="1">
            <a:off x="9772806" y="3722071"/>
            <a:ext cx="827087" cy="865187"/>
          </a:xfrm>
          <a:prstGeom prst="lin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TextBox 1">
            <a:extLst>
              <a:ext uri="{FF2B5EF4-FFF2-40B4-BE49-F238E27FC236}">
                <a16:creationId xmlns:a16="http://schemas.microsoft.com/office/drawing/2014/main" id="{57E3FA73-5B45-4B14-A3CB-095891F24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268" y="3055321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ts[1]</a:t>
            </a:r>
            <a:endParaRPr lang="zh-CN" altLang="en-US" sz="1800">
              <a:latin typeface="+mn-lt"/>
            </a:endParaRPr>
          </a:p>
        </p:txBody>
      </p:sp>
      <p:sp>
        <p:nvSpPr>
          <p:cNvPr id="137" name="TextBox 62">
            <a:extLst>
              <a:ext uri="{FF2B5EF4-FFF2-40B4-BE49-F238E27FC236}">
                <a16:creationId xmlns:a16="http://schemas.microsoft.com/office/drawing/2014/main" id="{494BEF4D-A24C-410A-8D3B-E0AFC1FAE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618" y="4214196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ts[2]</a:t>
            </a:r>
            <a:endParaRPr lang="zh-CN" altLang="en-US" sz="1800">
              <a:latin typeface="+mn-lt"/>
            </a:endParaRPr>
          </a:p>
        </p:txBody>
      </p:sp>
      <p:sp>
        <p:nvSpPr>
          <p:cNvPr id="138" name="TextBox 63">
            <a:extLst>
              <a:ext uri="{FF2B5EF4-FFF2-40B4-BE49-F238E27FC236}">
                <a16:creationId xmlns:a16="http://schemas.microsoft.com/office/drawing/2014/main" id="{DFD268E2-C8D6-4789-8E95-6FCFEE12B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193" y="3083896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ts[3]</a:t>
            </a:r>
            <a:endParaRPr lang="zh-CN" altLang="en-US" sz="1800">
              <a:latin typeface="+mn-lt"/>
            </a:endParaRPr>
          </a:p>
        </p:txBody>
      </p:sp>
      <p:sp>
        <p:nvSpPr>
          <p:cNvPr id="139" name="TextBox 64">
            <a:extLst>
              <a:ext uri="{FF2B5EF4-FFF2-40B4-BE49-F238E27FC236}">
                <a16:creationId xmlns:a16="http://schemas.microsoft.com/office/drawing/2014/main" id="{69ED7EEB-16B4-442B-B942-106FDE3C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356" y="4230071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ts[4]</a:t>
            </a:r>
            <a:endParaRPr lang="zh-CN" altLang="en-US" sz="1800">
              <a:latin typeface="+mn-lt"/>
            </a:endParaRPr>
          </a:p>
        </p:txBody>
      </p:sp>
      <p:sp>
        <p:nvSpPr>
          <p:cNvPr id="140" name="TextBox 65">
            <a:extLst>
              <a:ext uri="{FF2B5EF4-FFF2-40B4-BE49-F238E27FC236}">
                <a16:creationId xmlns:a16="http://schemas.microsoft.com/office/drawing/2014/main" id="{5BBC5277-F675-467B-89CA-1A80EBE87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681" y="3061671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ts[5]</a:t>
            </a:r>
            <a:endParaRPr lang="zh-CN" altLang="en-US" sz="1800">
              <a:latin typeface="+mn-lt"/>
            </a:endParaRPr>
          </a:p>
        </p:txBody>
      </p:sp>
      <p:sp>
        <p:nvSpPr>
          <p:cNvPr id="141" name="TextBox 66">
            <a:extLst>
              <a:ext uri="{FF2B5EF4-FFF2-40B4-BE49-F238E27FC236}">
                <a16:creationId xmlns:a16="http://schemas.microsoft.com/office/drawing/2014/main" id="{29598E27-AC41-4AFC-8619-331FC20AC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5843" y="3074371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ts[7]</a:t>
            </a:r>
            <a:endParaRPr lang="zh-CN" altLang="en-US" sz="1800">
              <a:latin typeface="+mn-lt"/>
            </a:endParaRPr>
          </a:p>
        </p:txBody>
      </p:sp>
      <p:sp>
        <p:nvSpPr>
          <p:cNvPr id="142" name="TextBox 67">
            <a:extLst>
              <a:ext uri="{FF2B5EF4-FFF2-40B4-BE49-F238E27FC236}">
                <a16:creationId xmlns:a16="http://schemas.microsoft.com/office/drawing/2014/main" id="{BF394D6E-8B6D-499D-8E65-0E8B17746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593" y="4217371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ts[8]</a:t>
            </a:r>
            <a:endParaRPr lang="zh-CN" altLang="en-US" sz="1800">
              <a:latin typeface="+mn-lt"/>
            </a:endParaRPr>
          </a:p>
        </p:txBody>
      </p:sp>
      <p:sp>
        <p:nvSpPr>
          <p:cNvPr id="143" name="TextBox 68">
            <a:extLst>
              <a:ext uri="{FF2B5EF4-FFF2-40B4-BE49-F238E27FC236}">
                <a16:creationId xmlns:a16="http://schemas.microsoft.com/office/drawing/2014/main" id="{22287959-27BE-4429-A6D5-6CB99A127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731" y="3069608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ts[9]</a:t>
            </a:r>
            <a:endParaRPr lang="zh-CN" altLang="en-US" sz="1800">
              <a:latin typeface="+mn-lt"/>
            </a:endParaRPr>
          </a:p>
        </p:txBody>
      </p:sp>
      <p:sp>
        <p:nvSpPr>
          <p:cNvPr id="144" name="TextBox 69">
            <a:extLst>
              <a:ext uri="{FF2B5EF4-FFF2-40B4-BE49-F238E27FC236}">
                <a16:creationId xmlns:a16="http://schemas.microsoft.com/office/drawing/2014/main" id="{82325A0D-79B8-4CAA-BFD9-10A7A6C4A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381" y="4214196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ts[6]</a:t>
            </a:r>
            <a:endParaRPr lang="zh-CN" altLang="en-US" sz="1800">
              <a:latin typeface="+mn-lt"/>
            </a:endParaRPr>
          </a:p>
        </p:txBody>
      </p:sp>
      <p:sp>
        <p:nvSpPr>
          <p:cNvPr id="145" name="TextBox 70">
            <a:extLst>
              <a:ext uri="{FF2B5EF4-FFF2-40B4-BE49-F238E27FC236}">
                <a16:creationId xmlns:a16="http://schemas.microsoft.com/office/drawing/2014/main" id="{513D65D8-8F27-475E-9B49-3A75898F0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6606" y="4230071"/>
            <a:ext cx="722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latin typeface="+mn-lt"/>
              </a:rPr>
              <a:t>ts[10]</a:t>
            </a:r>
            <a:endParaRPr lang="zh-CN" altLang="en-US" sz="1800">
              <a:latin typeface="+mn-lt"/>
            </a:endParaRPr>
          </a:p>
        </p:txBody>
      </p:sp>
      <p:sp>
        <p:nvSpPr>
          <p:cNvPr id="146" name="椭圆 2">
            <a:extLst>
              <a:ext uri="{FF2B5EF4-FFF2-40B4-BE49-F238E27FC236}">
                <a16:creationId xmlns:a16="http://schemas.microsoft.com/office/drawing/2014/main" id="{FBD0B300-4430-4601-A5F7-56B08879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393" y="4230071"/>
            <a:ext cx="1430338" cy="1162050"/>
          </a:xfrm>
          <a:prstGeom prst="ellipse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3AC34F52-8E8D-4EB8-B068-4D92A7037F82}"/>
              </a:ext>
            </a:extLst>
          </p:cNvPr>
          <p:cNvSpPr txBox="1"/>
          <p:nvPr/>
        </p:nvSpPr>
        <p:spPr>
          <a:xfrm>
            <a:off x="6758137" y="3764419"/>
            <a:ext cx="141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E4BFA"/>
                </a:solidFill>
              </a:rPr>
              <a:t>flag[</a:t>
            </a:r>
            <a:r>
              <a:rPr lang="en-US" altLang="zh-CN" dirty="0" err="1">
                <a:solidFill>
                  <a:srgbClr val="2E4BFA"/>
                </a:solidFill>
              </a:rPr>
              <a:t>i</a:t>
            </a:r>
            <a:r>
              <a:rPr lang="en-US" altLang="zh-CN" dirty="0">
                <a:solidFill>
                  <a:srgbClr val="2E4BFA"/>
                </a:solidFill>
              </a:rPr>
              <a:t>]</a:t>
            </a:r>
            <a:r>
              <a:rPr lang="en-US" altLang="zh-CN" dirty="0">
                <a:solidFill>
                  <a:srgbClr val="2E4BFA"/>
                </a:solidFill>
                <a:sym typeface="Wingdings" panose="05000000000000000000" pitchFamily="2" charset="2"/>
              </a:rPr>
              <a:t></a:t>
            </a:r>
            <a:r>
              <a:rPr lang="en-US" altLang="zh-CN" dirty="0">
                <a:solidFill>
                  <a:srgbClr val="2E4BFA"/>
                </a:solidFill>
              </a:rPr>
              <a:t>false</a:t>
            </a:r>
            <a:endParaRPr lang="zh-CN" altLang="en-US" dirty="0">
              <a:solidFill>
                <a:srgbClr val="2E4BFA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D0313723-9C02-434B-BB22-C75773E13553}"/>
              </a:ext>
            </a:extLst>
          </p:cNvPr>
          <p:cNvSpPr txBox="1"/>
          <p:nvPr/>
        </p:nvSpPr>
        <p:spPr>
          <a:xfrm>
            <a:off x="3643136" y="3745427"/>
            <a:ext cx="141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 eaLnBrk="1" hangingPunct="1">
              <a:buFont typeface="Wingdings" pitchFamily="2" charset="2"/>
              <a:buNone/>
            </a:pPr>
            <a:r>
              <a:rPr lang="en-US" altLang="zh-CN" sz="1600" dirty="0">
                <a:latin typeface="+mn-lt"/>
              </a:rPr>
              <a:t>flag [</a:t>
            </a:r>
            <a:r>
              <a:rPr lang="en-US" altLang="zh-CN" sz="1600" dirty="0" err="1">
                <a:latin typeface="+mn-lt"/>
              </a:rPr>
              <a:t>i</a:t>
            </a:r>
            <a:r>
              <a:rPr lang="en-US" altLang="zh-CN" sz="1600" dirty="0">
                <a:latin typeface="+mn-lt"/>
              </a:rPr>
              <a:t>]</a:t>
            </a:r>
            <a:r>
              <a:rPr lang="en-US" altLang="zh-CN" sz="1600" dirty="0">
                <a:sym typeface="Wingdings" panose="05000000000000000000" pitchFamily="2" charset="2"/>
              </a:rPr>
              <a:t></a:t>
            </a:r>
            <a:r>
              <a:rPr lang="en-US" altLang="zh-CN" sz="1600" dirty="0">
                <a:latin typeface="+mn-lt"/>
              </a:rPr>
              <a:t>true</a:t>
            </a:r>
          </a:p>
          <a:p>
            <a:pPr marL="190500" indent="-190500" eaLnBrk="1" hangingPunct="1">
              <a:buFont typeface="Wingdings" pitchFamily="2" charset="2"/>
              <a:buNone/>
            </a:pPr>
            <a:r>
              <a:rPr lang="en-US" altLang="zh-CN" sz="1600" dirty="0">
                <a:latin typeface="+mn-lt"/>
              </a:rPr>
              <a:t>turn</a:t>
            </a:r>
            <a:r>
              <a:rPr lang="en-US" altLang="zh-CN" sz="1600" dirty="0">
                <a:sym typeface="Wingdings" panose="05000000000000000000" pitchFamily="2" charset="2"/>
              </a:rPr>
              <a:t> </a:t>
            </a:r>
            <a:r>
              <a:rPr lang="en-US" altLang="zh-CN" sz="1600" dirty="0">
                <a:latin typeface="+mn-lt"/>
              </a:rPr>
              <a:t>j  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9BBA4338-6F4F-46A2-A6AC-66C24EAB9A3C}"/>
              </a:ext>
            </a:extLst>
          </p:cNvPr>
          <p:cNvSpPr txBox="1"/>
          <p:nvPr/>
        </p:nvSpPr>
        <p:spPr>
          <a:xfrm>
            <a:off x="4378506" y="4871417"/>
            <a:ext cx="1415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 eaLnBrk="1" hangingPunct="1">
              <a:buFont typeface="Wingdings" pitchFamily="2" charset="2"/>
              <a:buNone/>
            </a:pPr>
            <a:r>
              <a:rPr lang="en-US" altLang="zh-CN" sz="1600" dirty="0">
                <a:latin typeface="+mn-lt"/>
              </a:rPr>
              <a:t>flag [</a:t>
            </a:r>
            <a:r>
              <a:rPr lang="en-US" altLang="zh-CN" sz="1600" dirty="0"/>
              <a:t>j</a:t>
            </a:r>
            <a:r>
              <a:rPr lang="en-US" altLang="zh-CN" sz="1600" dirty="0">
                <a:latin typeface="+mn-lt"/>
              </a:rPr>
              <a:t>]</a:t>
            </a:r>
            <a:r>
              <a:rPr lang="en-US" altLang="zh-CN" sz="1600" dirty="0">
                <a:sym typeface="Wingdings" panose="05000000000000000000" pitchFamily="2" charset="2"/>
              </a:rPr>
              <a:t></a:t>
            </a:r>
            <a:r>
              <a:rPr lang="en-US" altLang="zh-CN" sz="1600" dirty="0">
                <a:latin typeface="+mn-lt"/>
              </a:rPr>
              <a:t>true</a:t>
            </a:r>
          </a:p>
          <a:p>
            <a:pPr marL="190500" indent="-190500" eaLnBrk="1" hangingPunct="1">
              <a:buFont typeface="Wingdings" pitchFamily="2" charset="2"/>
              <a:buNone/>
            </a:pPr>
            <a:r>
              <a:rPr lang="en-US" altLang="zh-CN" sz="1600" dirty="0">
                <a:latin typeface="+mn-lt"/>
              </a:rPr>
              <a:t>turn</a:t>
            </a:r>
            <a:r>
              <a:rPr lang="en-US" altLang="zh-CN" sz="1600" dirty="0">
                <a:sym typeface="Wingdings" panose="05000000000000000000" pitchFamily="2" charset="2"/>
              </a:rPr>
              <a:t> </a:t>
            </a:r>
            <a:r>
              <a:rPr lang="en-US" altLang="zh-CN" sz="1600" dirty="0" err="1">
                <a:sym typeface="Wingdings" panose="05000000000000000000" pitchFamily="2" charset="2"/>
              </a:rPr>
              <a:t>i</a:t>
            </a:r>
            <a:r>
              <a:rPr lang="en-US" altLang="zh-CN" sz="1600" dirty="0">
                <a:latin typeface="+mn-lt"/>
              </a:rPr>
              <a:t> 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47E9CA60-B895-4804-88B4-CC691418AAB9}"/>
              </a:ext>
            </a:extLst>
          </p:cNvPr>
          <p:cNvCxnSpPr>
            <a:stCxn id="76" idx="3"/>
            <a:endCxn id="77" idx="1"/>
          </p:cNvCxnSpPr>
          <p:nvPr/>
        </p:nvCxnSpPr>
        <p:spPr>
          <a:xfrm>
            <a:off x="889122" y="1223703"/>
            <a:ext cx="1497" cy="12770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2C9AF891-B304-4899-B225-4142537B950B}"/>
              </a:ext>
            </a:extLst>
          </p:cNvPr>
          <p:cNvCxnSpPr>
            <a:cxnSpLocks/>
            <a:stCxn id="77" idx="7"/>
            <a:endCxn id="76" idx="5"/>
          </p:cNvCxnSpPr>
          <p:nvPr/>
        </p:nvCxnSpPr>
        <p:spPr>
          <a:xfrm flipH="1" flipV="1">
            <a:off x="1805108" y="1223703"/>
            <a:ext cx="1497" cy="127704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C1209AD5-5B99-4EB6-810A-B120A29F9EF8}"/>
              </a:ext>
            </a:extLst>
          </p:cNvPr>
          <p:cNvSpPr txBox="1"/>
          <p:nvPr/>
        </p:nvSpPr>
        <p:spPr>
          <a:xfrm flipH="1">
            <a:off x="177389" y="3357074"/>
            <a:ext cx="27691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while (flag [j] and </a:t>
            </a:r>
            <a:r>
              <a:rPr lang="en-US" altLang="zh-CN" sz="1800" u="sng" dirty="0">
                <a:latin typeface="+mn-lt"/>
              </a:rPr>
              <a:t>turn == j</a:t>
            </a:r>
            <a:r>
              <a:rPr lang="en-US" altLang="zh-CN" sz="1800" dirty="0">
                <a:latin typeface="+mn-lt"/>
              </a:rPr>
              <a:t>)</a:t>
            </a:r>
            <a:endParaRPr lang="zh-CN" altLang="en-US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8E6B20B6-764B-4487-9084-C53A2C877FDC}"/>
              </a:ext>
            </a:extLst>
          </p:cNvPr>
          <p:cNvSpPr txBox="1"/>
          <p:nvPr/>
        </p:nvSpPr>
        <p:spPr>
          <a:xfrm flipH="1">
            <a:off x="178230" y="4584083"/>
            <a:ext cx="276916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while (flag [</a:t>
            </a:r>
            <a:r>
              <a:rPr lang="en-US" altLang="zh-CN" sz="1800" dirty="0" err="1">
                <a:latin typeface="+mn-lt"/>
              </a:rPr>
              <a:t>i</a:t>
            </a:r>
            <a:r>
              <a:rPr lang="en-US" altLang="zh-CN" sz="1800" dirty="0">
                <a:latin typeface="+mn-lt"/>
              </a:rPr>
              <a:t>] and </a:t>
            </a:r>
            <a:r>
              <a:rPr lang="en-US" altLang="zh-CN" sz="1800" u="sng" dirty="0">
                <a:latin typeface="+mn-lt"/>
              </a:rPr>
              <a:t>turn == </a:t>
            </a:r>
            <a:r>
              <a:rPr lang="en-US" altLang="zh-CN" sz="1800" u="sng" dirty="0" err="1">
                <a:latin typeface="+mn-lt"/>
              </a:rPr>
              <a:t>i</a:t>
            </a:r>
            <a:r>
              <a:rPr lang="en-US" altLang="zh-CN" sz="1800" dirty="0">
                <a:latin typeface="+mn-lt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738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99DC0-D5C6-42E5-BA0B-DD743860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Bakery Algorithm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B5F42-91DE-4212-A60A-31469C2BB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An software solution for synchronize among </a:t>
            </a:r>
            <a:r>
              <a:rPr kumimoji="0" lang="en-US" altLang="zh-CN" sz="2400" b="1" dirty="0"/>
              <a:t>n processes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Principles</a:t>
            </a:r>
          </a:p>
          <a:p>
            <a:pPr lvl="1" eaLnBrk="1" hangingPunct="1"/>
            <a:r>
              <a:rPr lang="en-US" altLang="zh-CN" sz="2400" dirty="0"/>
              <a:t>before entering its critical section, process receives a </a:t>
            </a:r>
            <a:r>
              <a:rPr lang="en-US" altLang="zh-CN" sz="2400" dirty="0">
                <a:solidFill>
                  <a:srgbClr val="FF0000"/>
                </a:solidFill>
              </a:rPr>
              <a:t>number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/>
              <a:t>(denoted for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sym typeface="Symbol" pitchFamily="18" charset="2"/>
              </a:rPr>
              <a:t>ticket #</a:t>
            </a:r>
            <a:r>
              <a:rPr lang="en-US" altLang="zh-CN" dirty="0">
                <a:sym typeface="Symbol" pitchFamily="18" charset="2"/>
              </a:rPr>
              <a:t>)</a:t>
            </a:r>
          </a:p>
          <a:p>
            <a:pPr lvl="1" eaLnBrk="1" hangingPunct="1"/>
            <a:r>
              <a:rPr lang="en-US" altLang="zh-CN" sz="2400" dirty="0"/>
              <a:t>the holder of the smallest number enters the critical section.</a:t>
            </a:r>
          </a:p>
          <a:p>
            <a:pPr lvl="1" eaLnBrk="1" hangingPunct="1"/>
            <a:r>
              <a:rPr lang="en-US" altLang="zh-CN" sz="2400" dirty="0"/>
              <a:t>if processes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 and </a:t>
            </a:r>
            <a:r>
              <a:rPr lang="en-US" altLang="zh-CN" sz="2400" i="1" dirty="0" err="1"/>
              <a:t>P</a:t>
            </a:r>
            <a:r>
              <a:rPr lang="en-US" altLang="zh-CN" sz="2400" i="1" baseline="-25000" dirty="0" err="1"/>
              <a:t>j</a:t>
            </a:r>
            <a:r>
              <a:rPr lang="en-US" altLang="zh-CN" sz="2400" dirty="0"/>
              <a:t> receive the </a:t>
            </a:r>
            <a:r>
              <a:rPr lang="en-US" altLang="zh-CN" sz="2400" dirty="0">
                <a:solidFill>
                  <a:srgbClr val="FF0000"/>
                </a:solidFill>
              </a:rPr>
              <a:t>same number</a:t>
            </a:r>
            <a:r>
              <a:rPr lang="en-US" altLang="zh-CN" sz="2400" dirty="0"/>
              <a:t>, if </a:t>
            </a:r>
            <a:r>
              <a:rPr lang="en-US" altLang="zh-CN" sz="2400" i="1" dirty="0" err="1"/>
              <a:t>i</a:t>
            </a:r>
            <a:r>
              <a:rPr lang="en-US" altLang="zh-CN" sz="2400" dirty="0"/>
              <a:t> &lt; </a:t>
            </a:r>
            <a:r>
              <a:rPr lang="en-US" altLang="zh-CN" sz="2400" i="1" dirty="0"/>
              <a:t>j</a:t>
            </a:r>
            <a:r>
              <a:rPr lang="en-US" altLang="zh-CN" sz="2400" dirty="0"/>
              <a:t>, then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 is served first; else </a:t>
            </a:r>
            <a:r>
              <a:rPr lang="en-US" altLang="zh-CN" sz="2400" i="1" dirty="0" err="1"/>
              <a:t>P</a:t>
            </a:r>
            <a:r>
              <a:rPr lang="en-US" altLang="zh-CN" sz="2400" i="1" baseline="-25000" dirty="0" err="1"/>
              <a:t>j</a:t>
            </a:r>
            <a:r>
              <a:rPr lang="en-US" altLang="zh-CN" sz="2400" dirty="0"/>
              <a:t> is served first.</a:t>
            </a:r>
          </a:p>
          <a:p>
            <a:pPr lvl="1" eaLnBrk="1" hangingPunct="1"/>
            <a:r>
              <a:rPr lang="en-US" altLang="zh-CN" sz="2400" dirty="0"/>
              <a:t>the </a:t>
            </a:r>
            <a:r>
              <a:rPr lang="en-US" altLang="zh-CN" sz="2400" u="sng" dirty="0">
                <a:solidFill>
                  <a:srgbClr val="FF0000"/>
                </a:solidFill>
              </a:rPr>
              <a:t>numbering scheme</a:t>
            </a:r>
            <a:r>
              <a:rPr lang="en-US" altLang="zh-CN" sz="2400" dirty="0"/>
              <a:t> always generates numbers in increasing order of enumeration; i.e., 1,2,3,3,3,3,4,5...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6D53B3-33D6-46A5-98D5-172E6C3B2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D95B-5E66-44AF-B2F8-B80515032F9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275531-5B73-4537-ABAD-6C241283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969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ECB87-FDEC-4B74-BFA3-8725AD55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Bakery Algorithm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7754A-9D90-4407-AC63-4E75947EC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316038" algn="l"/>
                <a:tab pos="1714500" algn="l"/>
              </a:tabLst>
            </a:pPr>
            <a:r>
              <a:rPr lang="en-US" altLang="zh-CN" sz="2400" dirty="0">
                <a:latin typeface="Times New Roman" pitchFamily="18" charset="0"/>
              </a:rPr>
              <a:t>Notes</a:t>
            </a:r>
            <a:r>
              <a:rPr lang="zh-CN" altLang="en-US" sz="2400" dirty="0">
                <a:latin typeface="Times New Roman" pitchFamily="18" charset="0"/>
              </a:rPr>
              <a:t> : </a:t>
            </a:r>
            <a:r>
              <a:rPr lang="en-US" altLang="zh-CN" sz="2400" dirty="0">
                <a:latin typeface="Times New Roman" pitchFamily="18" charset="0"/>
              </a:rPr>
              <a:t>for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lexicographical order 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ticket #, process id#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lvl="1" eaLnBrk="1" hangingPunct="1">
              <a:tabLst>
                <a:tab pos="1316038" algn="l"/>
                <a:tab pos="1714500" algn="l"/>
              </a:tabLst>
            </a:pP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 err="1">
                <a:latin typeface="Times New Roman" pitchFamily="18" charset="0"/>
              </a:rPr>
              <a:t>a,b</a:t>
            </a:r>
            <a:r>
              <a:rPr lang="en-US" altLang="zh-CN" sz="2400" dirty="0">
                <a:latin typeface="Times New Roman" pitchFamily="18" charset="0"/>
              </a:rPr>
              <a:t>) </a:t>
            </a:r>
            <a:r>
              <a:rPr lang="en-US" altLang="zh-CN" sz="2400" b="1" dirty="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400" dirty="0">
                <a:latin typeface="Times New Roman" pitchFamily="18" charset="0"/>
              </a:rPr>
              <a:t>( </a:t>
            </a:r>
            <a:r>
              <a:rPr lang="en-US" altLang="zh-CN" sz="2400" i="1" dirty="0" err="1">
                <a:latin typeface="Times New Roman" pitchFamily="18" charset="0"/>
              </a:rPr>
              <a:t>c,d</a:t>
            </a:r>
            <a:r>
              <a:rPr lang="en-US" altLang="zh-CN" sz="2400" dirty="0">
                <a:latin typeface="Times New Roman" pitchFamily="18" charset="0"/>
              </a:rPr>
              <a:t>) if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</a:rPr>
              <a:t> &lt;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</a:rPr>
              <a:t> or if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</a:rPr>
              <a:t> = </a:t>
            </a:r>
            <a:r>
              <a:rPr lang="en-US" altLang="zh-CN" sz="2400" i="1" dirty="0">
                <a:latin typeface="Times New Roman" pitchFamily="18" charset="0"/>
              </a:rPr>
              <a:t>c</a:t>
            </a:r>
            <a:r>
              <a:rPr lang="en-US" altLang="zh-CN" sz="2400" dirty="0">
                <a:latin typeface="Times New Roman" pitchFamily="18" charset="0"/>
              </a:rPr>
              <a:t> and </a:t>
            </a:r>
            <a:r>
              <a:rPr lang="en-US" altLang="zh-CN" sz="2400" i="1" dirty="0">
                <a:latin typeface="Times New Roman" pitchFamily="18" charset="0"/>
              </a:rPr>
              <a:t>b </a:t>
            </a:r>
            <a:r>
              <a:rPr lang="en-US" altLang="zh-CN" sz="2400" dirty="0">
                <a:latin typeface="Times New Roman" pitchFamily="18" charset="0"/>
              </a:rPr>
              <a:t>&lt;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endParaRPr lang="en-US" altLang="zh-CN" sz="2400" dirty="0">
              <a:latin typeface="Times New Roman" pitchFamily="18" charset="0"/>
            </a:endParaRPr>
          </a:p>
          <a:p>
            <a:pPr lvl="1" eaLnBrk="1" hangingPunct="1">
              <a:tabLst>
                <a:tab pos="1316038" algn="l"/>
                <a:tab pos="1714500" algn="l"/>
              </a:tabLst>
            </a:pPr>
            <a:r>
              <a:rPr lang="en-US" altLang="zh-CN" sz="2400" b="1" dirty="0">
                <a:solidFill>
                  <a:srgbClr val="2E4BFA"/>
                </a:solidFill>
                <a:latin typeface="Times New Roman" pitchFamily="18" charset="0"/>
              </a:rPr>
              <a:t>max</a:t>
            </a:r>
            <a:r>
              <a:rPr lang="en-US" altLang="zh-CN" sz="2400" dirty="0">
                <a:latin typeface="Times New Roman" pitchFamily="18" charset="0"/>
              </a:rPr>
              <a:t> (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i="1" baseline="-25000" dirty="0">
                <a:latin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</a:rPr>
              <a:t>,…, </a:t>
            </a:r>
            <a:r>
              <a:rPr lang="en-US" altLang="zh-CN" sz="2400" i="1" dirty="0">
                <a:latin typeface="Times New Roman" pitchFamily="18" charset="0"/>
              </a:rPr>
              <a:t>a</a:t>
            </a:r>
            <a:r>
              <a:rPr lang="en-US" altLang="zh-CN" sz="2400" i="1" baseline="-25000" dirty="0">
                <a:latin typeface="Times New Roman" pitchFamily="18" charset="0"/>
              </a:rPr>
              <a:t>n</a:t>
            </a:r>
            <a:r>
              <a:rPr lang="en-US" altLang="zh-CN" sz="2400" baseline="-25000" dirty="0">
                <a:latin typeface="Times New Roman" pitchFamily="18" charset="0"/>
              </a:rPr>
              <a:t>-1</a:t>
            </a:r>
            <a:r>
              <a:rPr lang="en-US" altLang="zh-CN" sz="2400" dirty="0">
                <a:latin typeface="Times New Roman" pitchFamily="18" charset="0"/>
              </a:rPr>
              <a:t>) is a number </a:t>
            </a:r>
            <a:r>
              <a:rPr lang="en-US" altLang="zh-CN" sz="2400" i="1" dirty="0">
                <a:latin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</a:rPr>
              <a:t>, such that </a:t>
            </a:r>
            <a:r>
              <a:rPr lang="en-US" altLang="zh-CN" sz="2400" i="1" dirty="0">
                <a:latin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zh-CN" sz="2400" i="1" dirty="0">
                <a:latin typeface="Times New Roman" pitchFamily="18" charset="0"/>
                <a:sym typeface="Symbol" pitchFamily="18" charset="2"/>
              </a:rPr>
              <a:t> a</a:t>
            </a:r>
            <a:r>
              <a:rPr lang="en-US" altLang="zh-CN" sz="2400" baseline="-25000" dirty="0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for </a:t>
            </a:r>
            <a:r>
              <a:rPr lang="en-US" altLang="zh-CN" sz="2400" i="1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 =0,.. , </a:t>
            </a:r>
            <a:r>
              <a:rPr lang="en-US" altLang="zh-CN" sz="24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zh-CN" sz="2400" dirty="0">
                <a:latin typeface="Times New Roman" pitchFamily="18" charset="0"/>
                <a:sym typeface="Symbol" pitchFamily="18" charset="2"/>
              </a:rPr>
              <a:t> – 1</a:t>
            </a:r>
          </a:p>
          <a:p>
            <a:endParaRPr lang="en-US" altLang="zh-CN" sz="2400" dirty="0"/>
          </a:p>
          <a:p>
            <a:r>
              <a:rPr lang="en-US" altLang="zh-CN" sz="2400" dirty="0"/>
              <a:t>Shared data</a:t>
            </a:r>
            <a:endParaRPr lang="en-US" altLang="zh-CN" sz="2400" dirty="0">
              <a:solidFill>
                <a:schemeClr val="folHlink"/>
              </a:solidFill>
              <a:sym typeface="Symbol" pitchFamily="18" charset="2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CN" sz="2400" b="1" dirty="0" err="1"/>
              <a:t>boolean</a:t>
            </a:r>
            <a:r>
              <a:rPr lang="en-US" altLang="zh-CN" sz="2400" b="1" dirty="0"/>
              <a:t> choosing[n]</a:t>
            </a:r>
            <a:r>
              <a:rPr lang="en-US" altLang="zh-CN" sz="2400" b="1" dirty="0">
                <a:sym typeface="Symbol" pitchFamily="18" charset="2"/>
              </a:rPr>
              <a:t>;           </a:t>
            </a:r>
            <a:endParaRPr lang="en-US" altLang="zh-CN" sz="2400" b="1" dirty="0">
              <a:solidFill>
                <a:schemeClr val="folHlink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folHlink"/>
                </a:solidFill>
              </a:rPr>
              <a:t>         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/* </a:t>
            </a:r>
            <a:r>
              <a:rPr lang="en-US" altLang="zh-CN" sz="2400" dirty="0">
                <a:solidFill>
                  <a:srgbClr val="2E4BFA"/>
                </a:solidFill>
              </a:rPr>
              <a:t>choosing[</a:t>
            </a:r>
            <a:r>
              <a:rPr lang="en-US" altLang="zh-CN" sz="2400" dirty="0" err="1">
                <a:solidFill>
                  <a:srgbClr val="2E4BFA"/>
                </a:solidFill>
              </a:rPr>
              <a:t>i</a:t>
            </a:r>
            <a:r>
              <a:rPr lang="en-US" altLang="zh-CN" sz="2400" dirty="0">
                <a:solidFill>
                  <a:srgbClr val="2E4BFA"/>
                </a:solidFill>
              </a:rPr>
              <a:t>]=true: 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2E4BFA"/>
                </a:solidFill>
                <a:sym typeface="Symbol" pitchFamily="18" charset="2"/>
              </a:rPr>
              <a:t>i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 begins/wants to apply for ticket*/ 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CN" sz="2400" b="1" dirty="0">
                <a:sym typeface="Symbol" pitchFamily="18" charset="2"/>
              </a:rPr>
              <a:t>int number[n];            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/* number[</a:t>
            </a:r>
            <a:r>
              <a:rPr lang="en-US" altLang="zh-CN" sz="2400" dirty="0" err="1">
                <a:solidFill>
                  <a:srgbClr val="2E4BFA"/>
                </a:solidFill>
                <a:sym typeface="Symbol" pitchFamily="18" charset="2"/>
              </a:rPr>
              <a:t>i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]: ticket# for P</a:t>
            </a:r>
            <a:r>
              <a:rPr lang="en-US" altLang="zh-CN" sz="2400" baseline="-25000" dirty="0">
                <a:solidFill>
                  <a:srgbClr val="2E4BFA"/>
                </a:solidFill>
                <a:sym typeface="Symbol" pitchFamily="18" charset="2"/>
              </a:rPr>
              <a:t>i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 ,   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folHlink"/>
                </a:solidFill>
                <a:sym typeface="Symbol" pitchFamily="18" charset="2"/>
              </a:rPr>
              <a:t>              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number[</a:t>
            </a:r>
            <a:r>
              <a:rPr lang="en-US" altLang="zh-CN" sz="2400" dirty="0" err="1">
                <a:solidFill>
                  <a:srgbClr val="2E4BFA"/>
                </a:solidFill>
                <a:sym typeface="Symbol" pitchFamily="18" charset="2"/>
              </a:rPr>
              <a:t>i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]&gt;0 </a:t>
            </a:r>
            <a:r>
              <a:rPr lang="zh-CN" altLang="en-US" sz="2400" dirty="0">
                <a:solidFill>
                  <a:srgbClr val="2E4BFA"/>
                </a:solidFill>
                <a:sym typeface="Symbol" pitchFamily="18" charset="2"/>
              </a:rPr>
              <a:t>表示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2E4BFA"/>
                </a:solidFill>
                <a:sym typeface="Symbol" pitchFamily="18" charset="2"/>
              </a:rPr>
              <a:t>i</a:t>
            </a:r>
            <a:r>
              <a:rPr lang="zh-CN" altLang="en-US" sz="2400" dirty="0">
                <a:solidFill>
                  <a:srgbClr val="2E4BFA"/>
                </a:solidFill>
                <a:sym typeface="Symbol" pitchFamily="18" charset="2"/>
              </a:rPr>
              <a:t>需要进入临界区</a:t>
            </a:r>
            <a:r>
              <a:rPr lang="en-US" altLang="zh-CN" sz="2400" dirty="0">
                <a:solidFill>
                  <a:srgbClr val="2E4BFA"/>
                </a:solidFill>
                <a:sym typeface="Symbol" pitchFamily="18" charset="2"/>
              </a:rPr>
              <a:t>: */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CN" sz="2400" dirty="0">
                <a:sym typeface="Symbol" pitchFamily="18" charset="2"/>
              </a:rPr>
              <a:t>data structures are initialized to </a:t>
            </a:r>
            <a:r>
              <a:rPr lang="en-US" altLang="zh-CN" sz="2400" b="1" dirty="0">
                <a:sym typeface="Symbol" pitchFamily="18" charset="2"/>
              </a:rPr>
              <a:t>false</a:t>
            </a:r>
            <a:r>
              <a:rPr lang="en-US" altLang="zh-CN" sz="2400" dirty="0">
                <a:sym typeface="Symbol" pitchFamily="18" charset="2"/>
              </a:rPr>
              <a:t> and </a:t>
            </a:r>
            <a:r>
              <a:rPr lang="en-US" altLang="zh-CN" sz="2400" b="1" dirty="0">
                <a:sym typeface="Symbol" pitchFamily="18" charset="2"/>
              </a:rPr>
              <a:t>0</a:t>
            </a:r>
            <a:r>
              <a:rPr lang="en-US" altLang="zh-CN" sz="2400" dirty="0">
                <a:sym typeface="Symbol" pitchFamily="18" charset="2"/>
              </a:rPr>
              <a:t> respectively</a:t>
            </a:r>
            <a:endParaRPr lang="zh-CN" altLang="en-US" sz="2400" dirty="0"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26DB8-E3E3-41E8-BF49-CE658772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8271-2347-481C-8FAB-5F4C06B81A1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68C526-EF13-4B39-82DB-DCE70681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03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C4885B-0AFD-4B4A-ACEE-F6BD0D8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82DCE-EEDD-468F-ACC8-24A6A86A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5FF3-E275-4C3C-B344-5C8B3A2C32D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40EE43-EE5F-41F6-8998-38BE5473FEBA}"/>
              </a:ext>
            </a:extLst>
          </p:cNvPr>
          <p:cNvSpPr txBox="1">
            <a:spLocks noChangeArrowheads="1"/>
          </p:cNvSpPr>
          <p:nvPr/>
        </p:nvSpPr>
        <p:spPr>
          <a:xfrm>
            <a:off x="648131" y="691826"/>
            <a:ext cx="10481338" cy="597917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do {</a:t>
            </a:r>
            <a:endParaRPr lang="en-US" altLang="zh-CN" dirty="0">
              <a:latin typeface="+mn-lt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dirty="0">
                <a:latin typeface="+mn-lt"/>
              </a:rPr>
              <a:t>	</a:t>
            </a:r>
            <a:r>
              <a:rPr lang="en-US" altLang="zh-CN" b="1" dirty="0">
                <a:latin typeface="+mn-lt"/>
              </a:rPr>
              <a:t>choosing[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= true;           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/*begin to apply for ticket*/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	number[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      = max(number[0], number[1], …, number[n – 1])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+ 1</a:t>
            </a:r>
            <a:r>
              <a:rPr lang="en-US" altLang="zh-CN" b="1" dirty="0">
                <a:latin typeface="+mn-lt"/>
              </a:rPr>
              <a:t>;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                                  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/* a ticket whose number is maximum  is given ,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dirty="0">
                <a:solidFill>
                  <a:srgbClr val="2E4BFA"/>
                </a:solidFill>
                <a:latin typeface="+mn-lt"/>
              </a:rPr>
              <a:t>                                    first come first given, in non-decreasing order */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	choosing[</a:t>
            </a:r>
            <a:r>
              <a:rPr lang="en-US" altLang="zh-CN" b="1" dirty="0" err="1">
                <a:latin typeface="+mn-lt"/>
              </a:rPr>
              <a:t>i</a:t>
            </a:r>
            <a:r>
              <a:rPr lang="en-US" altLang="zh-CN" b="1" dirty="0">
                <a:latin typeface="+mn-lt"/>
              </a:rPr>
              <a:t>] = false;           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/* end application */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endParaRPr lang="en-US" altLang="zh-CN" b="1" dirty="0">
              <a:latin typeface="+mn-lt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for (j = 0; j &lt; n; </a:t>
            </a:r>
            <a:r>
              <a:rPr lang="en-US" altLang="zh-CN" b="1" dirty="0" err="1">
                <a:latin typeface="+mn-lt"/>
              </a:rPr>
              <a:t>j++</a:t>
            </a:r>
            <a:r>
              <a:rPr lang="en-US" altLang="zh-CN" b="1" dirty="0">
                <a:latin typeface="+mn-lt"/>
              </a:rPr>
              <a:t>)           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dirty="0">
                <a:solidFill>
                  <a:srgbClr val="2E4BFA"/>
                </a:solidFill>
                <a:latin typeface="+mn-lt"/>
              </a:rPr>
              <a:t>考虑所有进程*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</a:t>
            </a:r>
            <a:endParaRPr lang="en-US" altLang="zh-CN" b="1" dirty="0">
              <a:solidFill>
                <a:srgbClr val="2E4BFA"/>
              </a:solidFill>
              <a:latin typeface="+mn-lt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{</a:t>
            </a:r>
            <a:r>
              <a:rPr lang="en-US" altLang="zh-CN" b="1" dirty="0">
                <a:solidFill>
                  <a:schemeClr val="hlink"/>
                </a:solidFill>
                <a:latin typeface="+mn-lt"/>
              </a:rPr>
              <a:t>               </a:t>
            </a:r>
            <a:endParaRPr lang="en-US" altLang="zh-CN" dirty="0">
              <a:solidFill>
                <a:schemeClr val="folHlink"/>
              </a:solidFill>
              <a:latin typeface="+mn-lt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	  while (choosing[j]) </a:t>
            </a:r>
            <a:r>
              <a:rPr lang="en-US" altLang="zh-CN" dirty="0">
                <a:solidFill>
                  <a:schemeClr val="folHlink"/>
                </a:solidFill>
                <a:latin typeface="+mn-lt"/>
              </a:rPr>
              <a:t>;    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/*</a:t>
            </a:r>
            <a:r>
              <a:rPr lang="zh-CN" altLang="en-US" dirty="0">
                <a:solidFill>
                  <a:srgbClr val="2E4BFA"/>
                </a:solidFill>
                <a:latin typeface="+mn-lt"/>
              </a:rPr>
              <a:t>如有其它进程正在申请</a:t>
            </a:r>
            <a:r>
              <a:rPr lang="en-US" altLang="zh-CN" dirty="0">
                <a:solidFill>
                  <a:srgbClr val="2E4BFA"/>
                </a:solidFill>
                <a:latin typeface="+mn-lt"/>
              </a:rPr>
              <a:t>ticket, </a:t>
            </a:r>
            <a:r>
              <a:rPr lang="zh-CN" altLang="en-US" dirty="0">
                <a:solidFill>
                  <a:srgbClr val="2E4BFA"/>
                </a:solidFill>
                <a:latin typeface="+mn-lt"/>
              </a:rPr>
              <a:t>等待</a:t>
            </a:r>
            <a:r>
              <a:rPr lang="en-US" altLang="zh-CN" dirty="0" err="1">
                <a:solidFill>
                  <a:srgbClr val="2E4BFA"/>
                </a:solidFill>
                <a:latin typeface="+mn-lt"/>
              </a:rPr>
              <a:t>P</a:t>
            </a:r>
            <a:r>
              <a:rPr lang="en-US" altLang="zh-CN" b="1" baseline="-25000" dirty="0" err="1">
                <a:solidFill>
                  <a:srgbClr val="2E4BFA"/>
                </a:solidFill>
                <a:latin typeface="+mn-lt"/>
              </a:rPr>
              <a:t>j</a:t>
            </a:r>
            <a:r>
              <a:rPr lang="zh-CN" altLang="en-US" dirty="0">
                <a:solidFill>
                  <a:srgbClr val="2E4BFA"/>
                </a:solidFill>
                <a:latin typeface="+mn-lt"/>
              </a:rPr>
              <a:t>申请完*/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		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latin typeface="+mn-lt"/>
              </a:rPr>
              <a:t>      while ((number[j] !=</a:t>
            </a:r>
            <a:r>
              <a:rPr lang="en-US" altLang="zh-CN" b="1" dirty="0">
                <a:latin typeface="+mn-lt"/>
                <a:sym typeface="Symbol" pitchFamily="18" charset="2"/>
              </a:rPr>
              <a:t> 0) &amp;&amp;  {(number[j], j) &lt; (number[</a:t>
            </a:r>
            <a:r>
              <a:rPr lang="en-US" altLang="zh-CN" b="1" dirty="0" err="1">
                <a:latin typeface="+mn-lt"/>
                <a:sym typeface="Symbol" pitchFamily="18" charset="2"/>
              </a:rPr>
              <a:t>i</a:t>
            </a:r>
            <a:r>
              <a:rPr lang="en-US" altLang="zh-CN" b="1" dirty="0">
                <a:latin typeface="+mn-lt"/>
                <a:sym typeface="Symbol" pitchFamily="18" charset="2"/>
              </a:rPr>
              <a:t>,], </a:t>
            </a:r>
            <a:r>
              <a:rPr lang="en-US" altLang="zh-CN" b="1" dirty="0" err="1">
                <a:latin typeface="+mn-lt"/>
                <a:sym typeface="Symbol" pitchFamily="18" charset="2"/>
              </a:rPr>
              <a:t>i</a:t>
            </a:r>
            <a:r>
              <a:rPr lang="en-US" altLang="zh-CN" b="1" dirty="0">
                <a:latin typeface="+mn-lt"/>
                <a:sym typeface="Symbol" pitchFamily="18" charset="2"/>
              </a:rPr>
              <a:t>)}</a:t>
            </a:r>
            <a:r>
              <a:rPr lang="zh-CN" altLang="en-US" b="1" dirty="0">
                <a:latin typeface="+mn-lt"/>
                <a:sym typeface="Symbol" pitchFamily="18" charset="2"/>
              </a:rPr>
              <a:t>) ;   </a:t>
            </a:r>
            <a:endParaRPr lang="en-US" altLang="zh-CN" b="1" dirty="0">
              <a:latin typeface="+mn-lt"/>
              <a:sym typeface="Symbol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solidFill>
                  <a:srgbClr val="2E4BFA"/>
                </a:solidFill>
                <a:latin typeface="+mn-lt"/>
                <a:sym typeface="Symbol" pitchFamily="18" charset="2"/>
              </a:rPr>
              <a:t>                                         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/*如有票号小于自身的其它进程</a:t>
            </a:r>
            <a:r>
              <a:rPr lang="en-US" altLang="zh-CN" dirty="0" err="1">
                <a:solidFill>
                  <a:srgbClr val="2E4BFA"/>
                </a:solidFill>
                <a:latin typeface="+mn-lt"/>
                <a:sym typeface="Symbol" pitchFamily="18" charset="2"/>
              </a:rPr>
              <a:t>P</a:t>
            </a:r>
            <a:r>
              <a:rPr lang="en-US" altLang="zh-CN" b="1" baseline="-25000" dirty="0" err="1">
                <a:solidFill>
                  <a:srgbClr val="2E4BFA"/>
                </a:solidFill>
                <a:latin typeface="+mn-lt"/>
                <a:sym typeface="Symbol" pitchFamily="18" charset="2"/>
              </a:rPr>
              <a:t>j</a:t>
            </a:r>
            <a:r>
              <a:rPr lang="en-US" altLang="zh-CN" dirty="0">
                <a:solidFill>
                  <a:srgbClr val="2E4BFA"/>
                </a:solidFill>
                <a:latin typeface="+mn-lt"/>
                <a:sym typeface="Symbol" pitchFamily="18" charset="2"/>
              </a:rPr>
              <a:t> 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正在或等待运行，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                                            等待</a:t>
            </a:r>
            <a:r>
              <a:rPr lang="en-US" altLang="zh-CN" dirty="0" err="1">
                <a:solidFill>
                  <a:srgbClr val="2E4BFA"/>
                </a:solidFill>
                <a:latin typeface="+mn-lt"/>
                <a:sym typeface="Symbol" pitchFamily="18" charset="2"/>
              </a:rPr>
              <a:t>P</a:t>
            </a:r>
            <a:r>
              <a:rPr lang="en-US" altLang="zh-CN" b="1" baseline="-25000" dirty="0" err="1">
                <a:solidFill>
                  <a:srgbClr val="2E4BFA"/>
                </a:solidFill>
                <a:latin typeface="+mn-lt"/>
                <a:sym typeface="Symbol" pitchFamily="18" charset="2"/>
              </a:rPr>
              <a:t>j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访问完*/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517525" algn="l"/>
                <a:tab pos="1196975" algn="l"/>
                <a:tab pos="1487488" algn="l"/>
                <a:tab pos="18319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+mn-lt"/>
                <a:sym typeface="Symbol" pitchFamily="18" charset="2"/>
              </a:rPr>
              <a:t>}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9CC0547D-8C9A-4D86-9794-E4BECC965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31" y="187001"/>
            <a:ext cx="684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+mn-lt"/>
                <a:ea typeface="微软雅黑 Light" panose="020B0502040204020203" pitchFamily="34" charset="-122"/>
              </a:rPr>
              <a:t>Process P</a:t>
            </a:r>
            <a:r>
              <a:rPr lang="en-US" altLang="zh-CN" sz="2400" b="1" baseline="-25000" dirty="0">
                <a:latin typeface="+mn-lt"/>
                <a:ea typeface="微软雅黑 Light" panose="020B0502040204020203" pitchFamily="34" charset="-122"/>
              </a:rPr>
              <a:t>i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2B9592C1-F9F0-44EE-9B3B-E1E7B0097B63}"/>
              </a:ext>
            </a:extLst>
          </p:cNvPr>
          <p:cNvSpPr>
            <a:spLocks/>
          </p:cNvSpPr>
          <p:nvPr/>
        </p:nvSpPr>
        <p:spPr bwMode="auto">
          <a:xfrm>
            <a:off x="259691" y="1053957"/>
            <a:ext cx="360363" cy="1943100"/>
          </a:xfrm>
          <a:prstGeom prst="leftBrace">
            <a:avLst>
              <a:gd name="adj1" fmla="val 44934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92015D8D-276B-4F1D-ADA1-C68596DAADEE}"/>
              </a:ext>
            </a:extLst>
          </p:cNvPr>
          <p:cNvSpPr>
            <a:spLocks/>
          </p:cNvSpPr>
          <p:nvPr/>
        </p:nvSpPr>
        <p:spPr bwMode="auto">
          <a:xfrm>
            <a:off x="187459" y="4308198"/>
            <a:ext cx="504825" cy="2087563"/>
          </a:xfrm>
          <a:prstGeom prst="leftBrace">
            <a:avLst>
              <a:gd name="adj1" fmla="val 3446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9C6E01CC-75A7-43D0-A2D5-1A4065930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305" y="312570"/>
            <a:ext cx="7720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i="1" dirty="0">
                <a:latin typeface="+mn-lt"/>
                <a:ea typeface="微软雅黑 Light" panose="020B0502040204020203" pitchFamily="34" charset="-122"/>
              </a:rPr>
              <a:t>time slots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(e.g. 50ms) are assigned to processes alternatively</a:t>
            </a:r>
            <a:endParaRPr lang="zh-CN" altLang="en-US" sz="2400" dirty="0"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4FAED1F-D09B-4C3C-BB4E-027FFECF20B7}"/>
              </a:ext>
            </a:extLst>
          </p:cNvPr>
          <p:cNvSpPr/>
          <p:nvPr/>
        </p:nvSpPr>
        <p:spPr>
          <a:xfrm rot="10800000" flipV="1">
            <a:off x="7061720" y="2862823"/>
            <a:ext cx="4778825" cy="1335953"/>
          </a:xfrm>
          <a:prstGeom prst="roundRect">
            <a:avLst>
              <a:gd name="adj" fmla="val 83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Pi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en-US" altLang="zh-CN" sz="1600" dirty="0" err="1">
                <a:solidFill>
                  <a:schemeClr val="tx1"/>
                </a:solidFill>
              </a:rPr>
              <a:t>Pj</a:t>
            </a:r>
            <a:r>
              <a:rPr lang="zh-CN" altLang="en-US" sz="1600" dirty="0">
                <a:solidFill>
                  <a:schemeClr val="tx1"/>
                </a:solidFill>
              </a:rPr>
              <a:t>两个进程，采用时间片轮转，申请票号。</a:t>
            </a:r>
            <a:r>
              <a:rPr lang="en-US" altLang="zh-CN" sz="1600" dirty="0">
                <a:solidFill>
                  <a:schemeClr val="tx1"/>
                </a:solidFill>
              </a:rPr>
              <a:t>Pi</a:t>
            </a:r>
            <a:r>
              <a:rPr lang="zh-CN" altLang="en-US" sz="1600" dirty="0">
                <a:solidFill>
                  <a:schemeClr val="tx1"/>
                </a:solidFill>
              </a:rPr>
              <a:t>在第一个时间片内读取其他进程的最大</a:t>
            </a:r>
            <a:r>
              <a:rPr lang="en-US" altLang="zh-CN" sz="1600" dirty="0">
                <a:solidFill>
                  <a:schemeClr val="tx1"/>
                </a:solidFill>
              </a:rPr>
              <a:t>number=5</a:t>
            </a:r>
            <a:r>
              <a:rPr lang="zh-CN" altLang="en-US" sz="1600" dirty="0">
                <a:solidFill>
                  <a:schemeClr val="tx1"/>
                </a:solidFill>
              </a:rPr>
              <a:t>，在还没有完成通过</a:t>
            </a:r>
            <a:r>
              <a:rPr lang="en-US" altLang="zh-CN" sz="1600" dirty="0">
                <a:solidFill>
                  <a:schemeClr val="tx1"/>
                </a:solidFill>
              </a:rPr>
              <a:t>max</a:t>
            </a:r>
            <a:r>
              <a:rPr lang="zh-CN" altLang="en-US" sz="1600" dirty="0">
                <a:solidFill>
                  <a:schemeClr val="tx1"/>
                </a:solidFill>
              </a:rPr>
              <a:t>操作将</a:t>
            </a:r>
            <a:r>
              <a:rPr lang="en-US" altLang="zh-CN" sz="1600" dirty="0">
                <a:solidFill>
                  <a:schemeClr val="tx1"/>
                </a:solidFill>
              </a:rPr>
              <a:t>number[</a:t>
            </a:r>
            <a:r>
              <a:rPr lang="en-US" altLang="zh-CN" sz="1600" dirty="0" err="1">
                <a:solidFill>
                  <a:schemeClr val="tx1"/>
                </a:solidFill>
              </a:rPr>
              <a:t>i</a:t>
            </a:r>
            <a:r>
              <a:rPr lang="en-US" altLang="zh-CN" sz="1600" dirty="0">
                <a:solidFill>
                  <a:schemeClr val="tx1"/>
                </a:solidFill>
              </a:rPr>
              <a:t>]</a:t>
            </a:r>
            <a:r>
              <a:rPr lang="zh-CN" altLang="en-US" sz="1600" dirty="0">
                <a:solidFill>
                  <a:schemeClr val="tx1"/>
                </a:solidFill>
              </a:rPr>
              <a:t>设置为</a:t>
            </a:r>
            <a:r>
              <a:rPr lang="en-US" altLang="zh-CN" sz="1600" dirty="0">
                <a:solidFill>
                  <a:schemeClr val="tx1"/>
                </a:solidFill>
              </a:rPr>
              <a:t>6</a:t>
            </a:r>
            <a:r>
              <a:rPr lang="zh-CN" altLang="en-US" sz="1600" dirty="0">
                <a:solidFill>
                  <a:schemeClr val="tx1"/>
                </a:solidFill>
              </a:rPr>
              <a:t>的时候，</a:t>
            </a:r>
            <a:r>
              <a:rPr lang="en-US" altLang="zh-CN" sz="1600" dirty="0">
                <a:solidFill>
                  <a:schemeClr val="tx1"/>
                </a:solidFill>
              </a:rPr>
              <a:t>CPU</a:t>
            </a:r>
            <a:r>
              <a:rPr lang="zh-CN" altLang="en-US" sz="1600" dirty="0">
                <a:solidFill>
                  <a:schemeClr val="tx1"/>
                </a:solidFill>
              </a:rPr>
              <a:t>切换到</a:t>
            </a:r>
            <a:r>
              <a:rPr lang="en-US" altLang="zh-CN" sz="1600" dirty="0" err="1">
                <a:solidFill>
                  <a:schemeClr val="tx1"/>
                </a:solidFill>
              </a:rPr>
              <a:t>Pj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</a:rPr>
              <a:t>Pj</a:t>
            </a:r>
            <a:r>
              <a:rPr lang="zh-CN" altLang="en-US" sz="1600" dirty="0">
                <a:solidFill>
                  <a:schemeClr val="tx1"/>
                </a:solidFill>
              </a:rPr>
              <a:t>读取到的其他进程最大值仍然是</a:t>
            </a:r>
            <a:r>
              <a:rPr lang="en-US" altLang="zh-CN" sz="1600" dirty="0">
                <a:solidFill>
                  <a:schemeClr val="tx1"/>
                </a:solidFill>
              </a:rPr>
              <a:t>number=5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>
                <a:solidFill>
                  <a:schemeClr val="tx1"/>
                </a:solidFill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</a:rPr>
              <a:t>max</a:t>
            </a:r>
            <a:r>
              <a:rPr lang="zh-CN" altLang="en-US" sz="1600" dirty="0">
                <a:solidFill>
                  <a:schemeClr val="tx1"/>
                </a:solidFill>
              </a:rPr>
              <a:t>获取的票号也将是</a:t>
            </a:r>
            <a:r>
              <a:rPr lang="en-US" altLang="zh-CN" sz="1600" dirty="0">
                <a:solidFill>
                  <a:schemeClr val="tx1"/>
                </a:solidFill>
              </a:rPr>
              <a:t>6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9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3688C-73D1-41C6-BBA5-FF4BD545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3FF13-251A-4885-A63D-9E03B871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08536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Synchronization Concepts(§6.1)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why synchronization needed, race condition 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Critical section problem and its necessary conditions (§6.2) </a:t>
            </a:r>
          </a:p>
          <a:p>
            <a:pPr lvl="1"/>
            <a:r>
              <a:rPr lang="en-US" altLang="zh-CN" sz="2400" dirty="0">
                <a:ea typeface="微软雅黑" panose="020B0503020204020204" pitchFamily="34" charset="-122"/>
              </a:rPr>
              <a:t>process synchronization requirement scan be described as the critical section problem </a:t>
            </a:r>
          </a:p>
          <a:p>
            <a:r>
              <a:rPr lang="en-US" altLang="zh-CN" dirty="0"/>
              <a:t>Synchronizing mechanisms 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ea typeface="微软雅黑" panose="020B0503020204020204" pitchFamily="34" charset="-122"/>
              </a:rPr>
              <a:t>application program-level</a:t>
            </a:r>
          </a:p>
          <a:p>
            <a:pPr lvl="2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>
                <a:ea typeface="微软雅黑" panose="020B0503020204020204" pitchFamily="34" charset="-122"/>
              </a:rPr>
              <a:t>software algorithms (§6.3)  , e.g. Peterson, Bakery  </a:t>
            </a:r>
          </a:p>
          <a:p>
            <a:pPr lvl="1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>
                <a:ea typeface="微软雅黑" panose="020B0503020204020204" pitchFamily="34" charset="-122"/>
              </a:rPr>
              <a:t> </a:t>
            </a:r>
            <a:r>
              <a:rPr lang="en-US" altLang="zh-CN" dirty="0"/>
              <a:t>hardware-level </a:t>
            </a:r>
          </a:p>
          <a:p>
            <a:pPr lvl="2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/>
              <a:t>synchronization hardware (§6.4)    (*</a:t>
            </a:r>
            <a:r>
              <a:rPr lang="zh-CN" altLang="en-US" dirty="0"/>
              <a:t>了解*)</a:t>
            </a:r>
          </a:p>
          <a:p>
            <a:pPr lvl="1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/>
              <a:t> OS-level</a:t>
            </a:r>
          </a:p>
          <a:p>
            <a:pPr lvl="2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/>
              <a:t>semaphores (</a:t>
            </a:r>
            <a:r>
              <a:rPr lang="zh-CN" altLang="en-US" dirty="0"/>
              <a:t>信号量，</a:t>
            </a:r>
            <a:r>
              <a:rPr lang="en-US" altLang="zh-CN" dirty="0"/>
              <a:t>§6.5/6.6)          </a:t>
            </a:r>
          </a:p>
          <a:p>
            <a:pPr lvl="1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/>
              <a:t>programming environments or  system software-levels high-level language synchronization constructs, including</a:t>
            </a:r>
          </a:p>
          <a:p>
            <a:pPr lvl="2">
              <a:lnSpc>
                <a:spcPct val="120000"/>
              </a:lnSpc>
              <a:tabLst>
                <a:tab pos="862013" algn="l"/>
              </a:tabLst>
            </a:pPr>
            <a:r>
              <a:rPr lang="en-US" altLang="zh-CN" dirty="0"/>
              <a:t>monitors (</a:t>
            </a:r>
            <a:r>
              <a:rPr lang="zh-CN" altLang="en-US" dirty="0"/>
              <a:t>管程</a:t>
            </a:r>
            <a:r>
              <a:rPr lang="en-US" altLang="zh-CN" dirty="0"/>
              <a:t>§6.7)                 </a:t>
            </a:r>
            <a:r>
              <a:rPr lang="en-US" altLang="zh-CN" dirty="0">
                <a:ea typeface="微软雅黑" panose="020B0503020204020204" pitchFamily="34" charset="-122"/>
              </a:rPr>
              <a:t>        </a:t>
            </a:r>
          </a:p>
          <a:p>
            <a:pPr marL="357505" lvl="1" indent="0">
              <a:buNone/>
              <a:tabLst>
                <a:tab pos="862013" algn="l"/>
              </a:tabLst>
            </a:pP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C811C-1ABF-4917-9FF1-CDC974C0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537D-F385-42AC-8088-679DA42FA71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1424DF-3295-4A5A-92B8-A58AE8DE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76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C4885B-0AFD-4B4A-ACEE-F6BD0D8B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182DCE-EEDD-468F-ACC8-24A6A86A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5FF3-E275-4C3C-B344-5C8B3A2C32D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FA7593E-0216-4D9C-AB7E-DF9A64CB3A72}"/>
              </a:ext>
            </a:extLst>
          </p:cNvPr>
          <p:cNvSpPr txBox="1">
            <a:spLocks noChangeArrowheads="1"/>
          </p:cNvSpPr>
          <p:nvPr/>
        </p:nvSpPr>
        <p:spPr>
          <a:xfrm>
            <a:off x="619285" y="681419"/>
            <a:ext cx="8397875" cy="4572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ym typeface="Symbol" pitchFamily="18" charset="2"/>
              </a:rPr>
              <a:t>	</a:t>
            </a:r>
            <a:r>
              <a:rPr lang="en-US" altLang="zh-CN" dirty="0">
                <a:latin typeface="+mn-lt"/>
                <a:sym typeface="Symbol" pitchFamily="18" charset="2"/>
              </a:rPr>
              <a:t>critical section       /*</a:t>
            </a:r>
            <a:r>
              <a:rPr lang="zh-CN" altLang="en-US" dirty="0">
                <a:latin typeface="+mn-lt"/>
                <a:sym typeface="Symbol" pitchFamily="18" charset="2"/>
              </a:rPr>
              <a:t>进入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临界区</a:t>
            </a:r>
            <a:r>
              <a:rPr lang="en-US" altLang="zh-CN" dirty="0">
                <a:solidFill>
                  <a:srgbClr val="2E4BFA"/>
                </a:solidFill>
                <a:latin typeface="+mn-lt"/>
                <a:sym typeface="Symbol" pitchFamily="18" charset="2"/>
              </a:rPr>
              <a:t>, 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访问临界资源</a:t>
            </a:r>
            <a:r>
              <a:rPr lang="zh-CN" altLang="en-US" dirty="0">
                <a:solidFill>
                  <a:schemeClr val="folHlink"/>
                </a:solidFill>
                <a:latin typeface="+mn-lt"/>
                <a:sym typeface="Symbol" pitchFamily="18" charset="2"/>
              </a:rPr>
              <a:t>*</a:t>
            </a:r>
            <a:r>
              <a:rPr lang="en-US" altLang="zh-CN" dirty="0">
                <a:latin typeface="+mn-lt"/>
                <a:sym typeface="Symbol" pitchFamily="18" charset="2"/>
              </a:rPr>
              <a:t>/</a:t>
            </a:r>
            <a:endParaRPr lang="zh-CN" altLang="en-US" dirty="0">
              <a:latin typeface="+mn-lt"/>
              <a:sym typeface="Symbol" pitchFamily="18" charset="2"/>
            </a:endParaRP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  <a:sym typeface="Symbol" pitchFamily="18" charset="2"/>
              </a:rPr>
              <a:t>	</a:t>
            </a:r>
            <a:r>
              <a:rPr lang="en-US" altLang="zh-CN" b="1" dirty="0">
                <a:latin typeface="+mn-lt"/>
                <a:sym typeface="Symbol" pitchFamily="18" charset="2"/>
              </a:rPr>
              <a:t>number[</a:t>
            </a:r>
            <a:r>
              <a:rPr lang="en-US" altLang="zh-CN" b="1" dirty="0" err="1">
                <a:latin typeface="+mn-lt"/>
                <a:sym typeface="Symbol" pitchFamily="18" charset="2"/>
              </a:rPr>
              <a:t>i</a:t>
            </a:r>
            <a:r>
              <a:rPr lang="en-US" altLang="zh-CN" b="1" dirty="0">
                <a:latin typeface="+mn-lt"/>
                <a:sym typeface="Symbol" pitchFamily="18" charset="2"/>
              </a:rPr>
              <a:t>] = 0</a:t>
            </a:r>
            <a:r>
              <a:rPr lang="en-US" altLang="zh-CN" dirty="0">
                <a:solidFill>
                  <a:schemeClr val="folHlink"/>
                </a:solidFill>
                <a:latin typeface="+mn-lt"/>
                <a:sym typeface="Symbol" pitchFamily="18" charset="2"/>
              </a:rPr>
              <a:t>;       </a:t>
            </a:r>
            <a:r>
              <a:rPr lang="en-US" altLang="zh-CN" dirty="0">
                <a:latin typeface="+mn-lt"/>
                <a:sym typeface="Symbol" pitchFamily="18" charset="2"/>
              </a:rPr>
              <a:t>/*</a:t>
            </a:r>
            <a:r>
              <a:rPr lang="zh-CN" altLang="en-US" dirty="0">
                <a:solidFill>
                  <a:srgbClr val="2E4BFA"/>
                </a:solidFill>
                <a:latin typeface="+mn-lt"/>
                <a:sym typeface="Symbol" pitchFamily="18" charset="2"/>
              </a:rPr>
              <a:t>丢弃使用过的票，退出临界区</a:t>
            </a:r>
            <a:r>
              <a:rPr lang="zh-CN" altLang="en-US" dirty="0">
                <a:solidFill>
                  <a:schemeClr val="folHlink"/>
                </a:solidFill>
                <a:latin typeface="+mn-lt"/>
                <a:sym typeface="Symbol" pitchFamily="18" charset="2"/>
              </a:rPr>
              <a:t>*</a:t>
            </a:r>
            <a:r>
              <a:rPr lang="en-US" altLang="zh-CN" dirty="0">
                <a:latin typeface="+mn-lt"/>
                <a:sym typeface="Symbol" pitchFamily="18" charset="2"/>
              </a:rPr>
              <a:t>/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  <a:sym typeface="Symbol" pitchFamily="18" charset="2"/>
              </a:rPr>
              <a:t>	remainder section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+mn-lt"/>
                <a:sym typeface="Symbol" pitchFamily="18" charset="2"/>
              </a:rPr>
              <a:t>} while (1);</a:t>
            </a:r>
          </a:p>
          <a:p>
            <a:pPr>
              <a:lnSpc>
                <a:spcPct val="90000"/>
              </a:lnSpc>
              <a:spcBef>
                <a:spcPct val="15000"/>
              </a:spcBef>
              <a:buFont typeface="Wingdings" panose="05000000000000000000" pitchFamily="2" charset="2"/>
              <a:buNone/>
            </a:pPr>
            <a:endParaRPr lang="en-US" altLang="zh-CN" b="1" dirty="0">
              <a:latin typeface="+mn-lt"/>
              <a:sym typeface="Symbol" pitchFamily="18" charset="2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zh-CN" dirty="0">
                <a:latin typeface="+mn-lt"/>
                <a:sym typeface="Symbol" pitchFamily="18" charset="2"/>
              </a:rPr>
              <a:t>Features</a:t>
            </a:r>
            <a:endParaRPr lang="en-US" altLang="zh-CN" dirty="0">
              <a:latin typeface="+mn-lt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+mn-lt"/>
                <a:sym typeface="Symbol" pitchFamily="18" charset="2"/>
              </a:rPr>
              <a:t>Bakery algorithm is correct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+mn-lt"/>
                <a:sym typeface="Symbol" pitchFamily="18" charset="2"/>
              </a:rPr>
              <a:t>demerit: </a:t>
            </a:r>
            <a:r>
              <a:rPr lang="en-US" altLang="zh-CN" dirty="0">
                <a:solidFill>
                  <a:srgbClr val="2E4BFA"/>
                </a:solidFill>
                <a:latin typeface="+mn-lt"/>
                <a:sym typeface="Symbol" pitchFamily="18" charset="2"/>
              </a:rPr>
              <a:t>busy-waiting, </a:t>
            </a:r>
            <a:r>
              <a:rPr lang="en-US" altLang="zh-CN" b="1" dirty="0">
                <a:latin typeface="+mn-lt"/>
                <a:sym typeface="Symbol" pitchFamily="18" charset="2"/>
              </a:rPr>
              <a:t>while</a:t>
            </a:r>
            <a:endParaRPr lang="en-US" altLang="zh-CN" b="1" dirty="0">
              <a:latin typeface="+mn-lt"/>
            </a:endParaRPr>
          </a:p>
          <a:p>
            <a:pPr>
              <a:lnSpc>
                <a:spcPct val="90000"/>
              </a:lnSpc>
            </a:pPr>
            <a:endParaRPr lang="zh-CN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EF93B-551F-4D19-9A34-15128CC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6.4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Synchronization Hardware (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45910-D6A7-4157-BF40-BFD40FDD7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tabLst>
                <a:tab pos="1597025" algn="l"/>
                <a:tab pos="2576513" algn="l"/>
              </a:tabLst>
            </a:pPr>
            <a:r>
              <a:rPr lang="en-US" altLang="zh-CN" dirty="0"/>
              <a:t>Three schemes 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dirty="0" err="1"/>
              <a:t>TestAndSet</a:t>
            </a:r>
            <a:r>
              <a:rPr lang="en-US" altLang="zh-CN" dirty="0"/>
              <a:t> Instruction 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dirty="0"/>
              <a:t>Swap Instruction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dirty="0"/>
              <a:t>Interrupt masking(</a:t>
            </a:r>
            <a:r>
              <a:rPr lang="zh-CN" altLang="en-US" dirty="0"/>
              <a:t>中断屏蔽)</a:t>
            </a:r>
            <a:endParaRPr lang="en-US" altLang="zh-CN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endParaRPr lang="en-US" altLang="zh-CN" dirty="0"/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tabLst>
                <a:tab pos="1597025" algn="l"/>
                <a:tab pos="2576513" algn="l"/>
              </a:tabLst>
            </a:pPr>
            <a:r>
              <a:rPr lang="en-US" altLang="zh-CN" dirty="0"/>
              <a:t>Principles of </a:t>
            </a:r>
            <a:r>
              <a:rPr lang="en-US" altLang="zh-CN" dirty="0" err="1">
                <a:solidFill>
                  <a:srgbClr val="2E4BFA"/>
                </a:solidFill>
              </a:rPr>
              <a:t>TestAndSet</a:t>
            </a:r>
            <a:r>
              <a:rPr lang="en-US" altLang="zh-CN" dirty="0"/>
              <a:t> Instruction and </a:t>
            </a:r>
            <a:r>
              <a:rPr lang="en-US" altLang="zh-CN" dirty="0">
                <a:solidFill>
                  <a:srgbClr val="2E4BFA"/>
                </a:solidFill>
              </a:rPr>
              <a:t>Swap</a:t>
            </a:r>
            <a:r>
              <a:rPr lang="en-US" altLang="zh-CN" dirty="0"/>
              <a:t> Instructions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dirty="0"/>
              <a:t>每个临界资源设置一个布尔变量</a:t>
            </a:r>
            <a:r>
              <a:rPr lang="en-US" altLang="zh-CN" dirty="0"/>
              <a:t>lock，</a:t>
            </a:r>
            <a:r>
              <a:rPr lang="zh-CN" altLang="en-US" dirty="0"/>
              <a:t>初值为</a:t>
            </a:r>
            <a:r>
              <a:rPr lang="en-US" altLang="zh-CN" dirty="0"/>
              <a:t>false</a:t>
            </a:r>
            <a:r>
              <a:rPr lang="zh-CN" altLang="en-US" dirty="0"/>
              <a:t>，</a:t>
            </a:r>
            <a:r>
              <a:rPr lang="en-US" altLang="zh-CN" dirty="0"/>
              <a:t>lock</a:t>
            </a:r>
            <a:r>
              <a:rPr lang="zh-CN" altLang="en-US" dirty="0"/>
              <a:t>用机器字实现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dirty="0">
                <a:solidFill>
                  <a:srgbClr val="000000"/>
                </a:solidFill>
                <a:sym typeface="Symbol" pitchFamily="18" charset="2"/>
              </a:rPr>
              <a:t>CPU</a:t>
            </a:r>
            <a:r>
              <a:rPr lang="zh-CN" altLang="en-US" dirty="0">
                <a:solidFill>
                  <a:srgbClr val="000000"/>
                </a:solidFill>
                <a:sym typeface="Symbol" pitchFamily="18" charset="2"/>
              </a:rPr>
              <a:t>提供专门的硬件指令</a:t>
            </a:r>
            <a:r>
              <a:rPr lang="en-US" altLang="zh-CN" dirty="0" err="1"/>
              <a:t>TestAndSet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Swap</a:t>
            </a:r>
            <a:r>
              <a:rPr lang="zh-CN" altLang="en-US" dirty="0">
                <a:solidFill>
                  <a:srgbClr val="000000"/>
                </a:solidFill>
                <a:sym typeface="Symbol" pitchFamily="18" charset="2"/>
              </a:rPr>
              <a:t>，允许对一个字的内容进行检测和修正，或交换两个字的内容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dirty="0">
                <a:solidFill>
                  <a:srgbClr val="000000"/>
                </a:solidFill>
                <a:sym typeface="Symbol" pitchFamily="18" charset="2"/>
              </a:rPr>
              <a:t>硬件指令可以解决共享变量的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完整性和正确性，防止出现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race condition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latin typeface="Times New Roman" pitchFamily="18" charset="0"/>
              </a:rPr>
              <a:t>进程在</a:t>
            </a:r>
            <a:r>
              <a:rPr lang="en-US" altLang="zh-CN" sz="2400" dirty="0" err="1">
                <a:latin typeface="Times New Roman" pitchFamily="18" charset="0"/>
              </a:rPr>
              <a:t>enter_section</a:t>
            </a:r>
            <a:r>
              <a:rPr lang="zh-CN" altLang="en-US" sz="2400" dirty="0">
                <a:latin typeface="Times New Roman" pitchFamily="18" charset="0"/>
              </a:rPr>
              <a:t>中利用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</a:rPr>
              <a:t>原子操作</a:t>
            </a:r>
            <a:r>
              <a:rPr lang="en-US" altLang="zh-CN" sz="2400" dirty="0" err="1">
                <a:latin typeface="Times New Roman" pitchFamily="18" charset="0"/>
              </a:rPr>
              <a:t>TestAndSet</a:t>
            </a:r>
            <a:r>
              <a:rPr lang="en-US" altLang="zh-CN" sz="2400" dirty="0">
                <a:latin typeface="Times New Roman" pitchFamily="18" charset="0"/>
              </a:rPr>
              <a:t>  </a:t>
            </a:r>
            <a:r>
              <a:rPr lang="zh-CN" altLang="en-US" sz="2400" dirty="0">
                <a:latin typeface="Times New Roman" pitchFamily="18" charset="0"/>
              </a:rPr>
              <a:t>指令或 </a:t>
            </a:r>
            <a:r>
              <a:rPr lang="en-US" altLang="zh-CN" sz="2400" dirty="0">
                <a:latin typeface="Times New Roman" pitchFamily="18" charset="0"/>
              </a:rPr>
              <a:t>Swap </a:t>
            </a:r>
            <a:r>
              <a:rPr lang="zh-CN" altLang="en-US" sz="2400" dirty="0">
                <a:latin typeface="Times New Roman" pitchFamily="18" charset="0"/>
              </a:rPr>
              <a:t>指令测试</a:t>
            </a:r>
            <a:r>
              <a:rPr lang="en-US" altLang="zh-CN" sz="2400" dirty="0">
                <a:latin typeface="Times New Roman" pitchFamily="18" charset="0"/>
              </a:rPr>
              <a:t>lock, </a:t>
            </a:r>
            <a:r>
              <a:rPr lang="zh-CN" altLang="en-US" sz="2400" dirty="0">
                <a:latin typeface="Times New Roman" pitchFamily="18" charset="0"/>
              </a:rPr>
              <a:t>察看临界资源是否空闲, 从而决定是否进入</a:t>
            </a:r>
            <a:r>
              <a:rPr lang="en-US" altLang="zh-CN" sz="2400" dirty="0">
                <a:latin typeface="Times New Roman" pitchFamily="18" charset="0"/>
              </a:rPr>
              <a:t>critical section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endParaRPr lang="zh-CN" altLang="en-US" dirty="0">
              <a:solidFill>
                <a:srgbClr val="FF0000"/>
              </a:solidFill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1B597-3139-4F1F-A3E4-70FDDB5D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9ECCB-3A1D-4222-BF93-74C05ADBCC44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BF94C6-0D0B-454A-8AA9-E6B910F4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649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B54A2-47E6-42F8-B29F-4A626CB5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Synchronization Hardware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0C0F0-EC85-4949-A152-DD50D9723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691238" cy="5813231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tabLst>
                <a:tab pos="1597025" algn="l"/>
                <a:tab pos="2576513" algn="l"/>
              </a:tabLst>
            </a:pPr>
            <a:r>
              <a:rPr lang="en-US" altLang="zh-CN" dirty="0"/>
              <a:t>Propertie</a:t>
            </a:r>
            <a:r>
              <a:rPr lang="en-US" altLang="zh-CN" sz="2400" dirty="0"/>
              <a:t>s </a:t>
            </a:r>
            <a:endParaRPr lang="en-US" altLang="zh-CN" sz="2400" i="1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solidFill>
                  <a:srgbClr val="000000"/>
                </a:solidFill>
                <a:sym typeface="Symbol" pitchFamily="18" charset="2"/>
              </a:rPr>
              <a:t>简单、有效，特别</a:t>
            </a:r>
            <a:r>
              <a:rPr lang="zh-CN" altLang="en-US" sz="2400" dirty="0">
                <a:solidFill>
                  <a:srgbClr val="2E4BFA"/>
                </a:solidFill>
                <a:sym typeface="Symbol" pitchFamily="18" charset="2"/>
              </a:rPr>
              <a:t>适用于多处理机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solidFill>
                  <a:srgbClr val="000000"/>
                </a:solidFill>
                <a:sym typeface="Symbol" pitchFamily="18" charset="2"/>
              </a:rPr>
              <a:t>缺点：忙等待</a:t>
            </a:r>
            <a:endParaRPr lang="en-US" altLang="zh-CN" dirty="0">
              <a:solidFill>
                <a:srgbClr val="000000"/>
              </a:solidFill>
              <a:sym typeface="Symbol" pitchFamily="18" charset="2"/>
            </a:endParaRP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for more details about </a:t>
            </a:r>
            <a:r>
              <a:rPr lang="en-US" altLang="zh-CN" sz="2400" dirty="0" err="1">
                <a:solidFill>
                  <a:srgbClr val="2E4BFA"/>
                </a:solidFill>
              </a:rPr>
              <a:t>TestAndSet</a:t>
            </a:r>
            <a:r>
              <a:rPr lang="en-US" altLang="zh-CN" sz="2400" dirty="0"/>
              <a:t> Instruction and </a:t>
            </a:r>
            <a:r>
              <a:rPr lang="en-US" altLang="zh-CN" sz="2400" dirty="0">
                <a:solidFill>
                  <a:srgbClr val="2E4BFA"/>
                </a:solidFill>
              </a:rPr>
              <a:t>Swap</a:t>
            </a:r>
            <a:r>
              <a:rPr lang="en-US" altLang="zh-CN" sz="2400" dirty="0"/>
              <a:t> Instruction, refer to Appendix 6-1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3E16-BA9C-49B2-87C6-FBB771D0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73E2-EBF2-4794-925B-A322F94240F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BDE15-8285-45CA-9EB2-B03FC0EA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03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B54A2-47E6-42F8-B29F-4A626CB5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Synchronization Hardware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0C0F0-EC85-4949-A152-DD50D972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15000"/>
              </a:spcBef>
              <a:tabLst>
                <a:tab pos="1597025" algn="l"/>
                <a:tab pos="2576513" algn="l"/>
              </a:tabLst>
            </a:pPr>
            <a:r>
              <a:rPr lang="en-US" altLang="zh-CN" sz="2400" dirty="0"/>
              <a:t>Interrupt masking based hardware synchronization 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“</a:t>
            </a:r>
            <a:r>
              <a:rPr lang="zh-CN" altLang="en-US" sz="2400" dirty="0"/>
              <a:t>开关中断”指令保证用户态下的进程在临界区执行时不被其它进程中断,从而实现多个进程互斥访问临界区</a:t>
            </a:r>
            <a:endParaRPr lang="en-US" altLang="zh-CN" sz="2400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/>
              <a:t>进入临界区前执行：“关中断”指令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/>
              <a:t>离开临界区后执行：执行“开中断”指令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solidFill>
                  <a:srgbClr val="3333CD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简单，有效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solidFill>
                  <a:srgbClr val="000000"/>
                </a:solidFill>
              </a:rPr>
              <a:t>较高的代价，限制</a:t>
            </a:r>
            <a:r>
              <a:rPr lang="en-US" altLang="zh-CN" sz="2400" dirty="0">
                <a:solidFill>
                  <a:srgbClr val="000000"/>
                </a:solidFill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</a:rPr>
              <a:t>并发能力(临界区大小)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>
                <a:solidFill>
                  <a:srgbClr val="000000"/>
                </a:solidFill>
              </a:rPr>
              <a:t>不适用于多处理器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B3E16-BA9C-49B2-87C6-FBB771D0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73E2-EBF2-4794-925B-A322F94240F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BDE15-8285-45CA-9EB2-B03FC0EA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4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21C63-2377-4AB2-9064-8B0DC76A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6.5 Semaphores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B5608-713D-4330-A82A-EF9668B29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Semaphore definitions</a:t>
            </a:r>
            <a:endParaRPr lang="en-US" altLang="zh-CN" sz="2800" dirty="0"/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altLang="zh-CN" dirty="0"/>
              <a:t>synchronization tools that </a:t>
            </a:r>
            <a:r>
              <a:rPr lang="en-US" altLang="zh-CN" b="1" i="1" dirty="0">
                <a:solidFill>
                  <a:srgbClr val="FF0000"/>
                </a:solidFill>
              </a:rPr>
              <a:t>may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i="1" u="sng" dirty="0"/>
              <a:t>avoid busy waiting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altLang="zh-CN" dirty="0"/>
              <a:t>provided by OS, working in kernel space </a:t>
            </a:r>
            <a:endParaRPr kumimoji="0" lang="en-US" altLang="zh-CN" sz="2400" dirty="0"/>
          </a:p>
          <a:p>
            <a:pPr lvl="2">
              <a:tabLst>
                <a:tab pos="1597025" algn="l"/>
                <a:tab pos="2576513" algn="l"/>
              </a:tabLst>
            </a:pPr>
            <a:r>
              <a:rPr kumimoji="0" lang="zh-CN" altLang="en-US" dirty="0"/>
              <a:t>由操作系统在内核空间提供的一种用于多个合作进程间</a:t>
            </a:r>
            <a:r>
              <a:rPr kumimoji="0" lang="zh-CN" altLang="en-US" dirty="0">
                <a:solidFill>
                  <a:srgbClr val="FF0000"/>
                </a:solidFill>
              </a:rPr>
              <a:t>同步</a:t>
            </a:r>
            <a:r>
              <a:rPr kumimoji="0" lang="zh-CN" altLang="en-US" dirty="0"/>
              <a:t>与</a:t>
            </a:r>
            <a:r>
              <a:rPr kumimoji="0" lang="zh-CN" altLang="en-US" dirty="0">
                <a:solidFill>
                  <a:srgbClr val="FF0000"/>
                </a:solidFill>
              </a:rPr>
              <a:t>互斥</a:t>
            </a:r>
            <a:r>
              <a:rPr kumimoji="0" lang="zh-CN" altLang="en-US" dirty="0"/>
              <a:t>的机制</a:t>
            </a:r>
            <a:endParaRPr lang="en-US" altLang="zh-CN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kumimoji="0" lang="zh-CN" altLang="en-US" sz="2400" b="1" dirty="0"/>
              <a:t>信号量</a:t>
            </a:r>
            <a:r>
              <a:rPr kumimoji="0" lang="zh-CN" altLang="en-US" sz="2400" dirty="0"/>
              <a:t>也被称为</a:t>
            </a:r>
            <a:r>
              <a:rPr kumimoji="0" lang="zh-CN" altLang="en-US" sz="2400" b="1" dirty="0">
                <a:solidFill>
                  <a:srgbClr val="2E4BFA"/>
                </a:solidFill>
              </a:rPr>
              <a:t>锁</a:t>
            </a:r>
            <a:r>
              <a:rPr kumimoji="0" lang="zh-CN" altLang="en-US" sz="2400" dirty="0">
                <a:solidFill>
                  <a:srgbClr val="2E4BFA"/>
                </a:solidFill>
              </a:rPr>
              <a:t>(</a:t>
            </a:r>
            <a:r>
              <a:rPr kumimoji="0" lang="en-US" altLang="zh-CN" sz="2400" dirty="0">
                <a:solidFill>
                  <a:srgbClr val="2E4BFA"/>
                </a:solidFill>
              </a:rPr>
              <a:t>lock)</a:t>
            </a: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kumimoji="0" lang="zh-CN" altLang="en-US" sz="2400" dirty="0"/>
              <a:t>但在许多情况下，</a:t>
            </a:r>
            <a:r>
              <a:rPr kumimoji="0" lang="zh-CN" altLang="en-US" sz="2400" b="1" dirty="0"/>
              <a:t>锁</a:t>
            </a:r>
            <a:r>
              <a:rPr kumimoji="0" lang="zh-CN" altLang="en-US" sz="2400" dirty="0"/>
              <a:t>专指</a:t>
            </a:r>
            <a:r>
              <a:rPr kumimoji="0" lang="zh-CN" altLang="en-US" sz="2400" b="1" dirty="0"/>
              <a:t>二元信号量，</a:t>
            </a:r>
            <a:r>
              <a:rPr kumimoji="0" lang="zh-CN" altLang="en-US" sz="2400" dirty="0"/>
              <a:t>主要用于进程</a:t>
            </a:r>
            <a:r>
              <a:rPr kumimoji="0" lang="zh-CN" altLang="en-US" sz="2400" b="1" dirty="0"/>
              <a:t>互斥。</a:t>
            </a:r>
            <a:endParaRPr kumimoji="0" lang="en-US" altLang="zh-CN" sz="2400" b="1" dirty="0"/>
          </a:p>
          <a:p>
            <a:pPr eaLnBrk="1" hangingPunct="1">
              <a:lnSpc>
                <a:spcPct val="90000"/>
              </a:lnSpc>
              <a:tabLst>
                <a:tab pos="1597025" algn="l"/>
                <a:tab pos="2576513" algn="l"/>
              </a:tabLst>
            </a:pPr>
            <a:r>
              <a:rPr lang="en-US" altLang="zh-CN" sz="2400" dirty="0"/>
              <a:t>Representation  of </a:t>
            </a:r>
            <a:r>
              <a:rPr lang="en-US" altLang="zh-CN" dirty="0"/>
              <a:t> </a:t>
            </a:r>
            <a:r>
              <a:rPr lang="en-US" altLang="zh-CN" sz="2400" dirty="0"/>
              <a:t>Semaphore </a:t>
            </a:r>
            <a:r>
              <a:rPr lang="en-US" altLang="zh-CN" sz="2400" i="1" dirty="0"/>
              <a:t>S</a:t>
            </a:r>
            <a:r>
              <a:rPr lang="en-US" altLang="zh-CN" sz="2400" dirty="0"/>
              <a:t> </a:t>
            </a:r>
          </a:p>
          <a:p>
            <a:pPr lvl="1" eaLnBrk="1" hangingPunct="1">
              <a:lnSpc>
                <a:spcPct val="90000"/>
              </a:lnSpc>
              <a:tabLst>
                <a:tab pos="1597025" algn="l"/>
                <a:tab pos="2576513" algn="l"/>
              </a:tabLst>
            </a:pPr>
            <a:r>
              <a:rPr lang="en-US" altLang="zh-CN" sz="2400" dirty="0"/>
              <a:t>integer variable, </a:t>
            </a:r>
            <a:r>
              <a:rPr lang="en-US" altLang="zh-CN" sz="2400" i="1" dirty="0"/>
              <a:t>binary</a:t>
            </a:r>
            <a:r>
              <a:rPr lang="en-US" altLang="zh-CN" sz="2400" dirty="0"/>
              <a:t> or </a:t>
            </a:r>
            <a:r>
              <a:rPr lang="en-US" altLang="zh-CN" sz="2400" i="1" dirty="0"/>
              <a:t>non-binary</a:t>
            </a:r>
          </a:p>
          <a:p>
            <a:pPr lvl="1" eaLnBrk="1" hangingPunct="1">
              <a:lnSpc>
                <a:spcPct val="90000"/>
              </a:lnSpc>
              <a:tabLst>
                <a:tab pos="1597025" algn="l"/>
                <a:tab pos="2576513" algn="l"/>
              </a:tabLst>
            </a:pPr>
            <a:r>
              <a:rPr lang="en-US" altLang="zh-CN" sz="2400" dirty="0"/>
              <a:t>two standard operations modify </a:t>
            </a:r>
            <a:r>
              <a:rPr lang="en-US" altLang="zh-CN" sz="2400" i="1" dirty="0">
                <a:solidFill>
                  <a:srgbClr val="0000FF"/>
                </a:solidFill>
              </a:rPr>
              <a:t>S</a:t>
            </a:r>
            <a:r>
              <a:rPr lang="en-US" altLang="zh-CN" sz="2400" dirty="0">
                <a:solidFill>
                  <a:srgbClr val="0000FF"/>
                </a:solidFill>
              </a:rPr>
              <a:t>: 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tabLst>
                <a:tab pos="1597025" algn="l"/>
                <a:tab pos="2576513" algn="l"/>
              </a:tabLst>
            </a:pPr>
            <a:r>
              <a:rPr lang="en-US" altLang="zh-CN" sz="2400" dirty="0">
                <a:solidFill>
                  <a:srgbClr val="0000FF"/>
                </a:solidFill>
              </a:rPr>
              <a:t>        wait()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0000FF"/>
                </a:solidFill>
              </a:rPr>
              <a:t>signal()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  <a:tabLst>
                <a:tab pos="1597025" algn="l"/>
                <a:tab pos="2576513" algn="l"/>
              </a:tabLst>
            </a:pPr>
            <a:r>
              <a:rPr lang="en-US" altLang="zh-CN" sz="2400" dirty="0"/>
              <a:t>      , originally called </a:t>
            </a:r>
            <a:r>
              <a:rPr lang="en-US" altLang="zh-CN" sz="2400" dirty="0">
                <a:solidFill>
                  <a:srgbClr val="0000FF"/>
                </a:solidFill>
              </a:rPr>
              <a:t>P()</a:t>
            </a:r>
            <a:r>
              <a:rPr lang="en-US" altLang="zh-CN" sz="2400" dirty="0"/>
              <a:t> and</a:t>
            </a:r>
            <a:r>
              <a:rPr lang="en-US" altLang="zh-CN" sz="2400" i="1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V() </a:t>
            </a:r>
            <a:r>
              <a:rPr lang="en-US" altLang="zh-CN" sz="2400" dirty="0"/>
              <a:t>[</a:t>
            </a:r>
            <a:r>
              <a:rPr lang="zh-CN" altLang="en-US" sz="2400" dirty="0"/>
              <a:t>早期教科书中]</a:t>
            </a:r>
          </a:p>
          <a:p>
            <a:pPr eaLnBrk="1" hangingPunct="1">
              <a:lnSpc>
                <a:spcPct val="90000"/>
              </a:lnSpc>
              <a:tabLst>
                <a:tab pos="1597025" algn="l"/>
                <a:tab pos="2576513" algn="l"/>
              </a:tabLst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3D0B3-E3D6-431F-9E1A-62DA0B04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907-C304-4139-B299-08AC0EB814F4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A7E452-F93E-447B-B3D1-81C6C20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D597-BDD5-4932-B716-553670FE4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523" y="4168233"/>
            <a:ext cx="1006475" cy="503237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 dirty="0"/>
              <a:t>ready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BF7254-4594-43BF-96A6-F9D39AB01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598" y="4241258"/>
            <a:ext cx="1116013" cy="503237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 dirty="0"/>
              <a:t>running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5CB15E1-C692-4C59-BAC2-E4296B15C738}"/>
              </a:ext>
            </a:extLst>
          </p:cNvPr>
          <p:cNvSpPr>
            <a:spLocks/>
          </p:cNvSpPr>
          <p:nvPr/>
        </p:nvSpPr>
        <p:spPr bwMode="auto">
          <a:xfrm>
            <a:off x="7055373" y="4023770"/>
            <a:ext cx="2232025" cy="217488"/>
          </a:xfrm>
          <a:custGeom>
            <a:avLst/>
            <a:gdLst>
              <a:gd name="T0" fmla="*/ 0 w 1179"/>
              <a:gd name="T1" fmla="*/ 2147483647 h 143"/>
              <a:gd name="T2" fmla="*/ 2147483647 w 1179"/>
              <a:gd name="T3" fmla="*/ 2147483647 h 143"/>
              <a:gd name="T4" fmla="*/ 2147483647 w 1179"/>
              <a:gd name="T5" fmla="*/ 2147483647 h 143"/>
              <a:gd name="T6" fmla="*/ 0 60000 65536"/>
              <a:gd name="T7" fmla="*/ 0 60000 65536"/>
              <a:gd name="T8" fmla="*/ 0 60000 65536"/>
              <a:gd name="T9" fmla="*/ 0 w 1179"/>
              <a:gd name="T10" fmla="*/ 0 h 143"/>
              <a:gd name="T11" fmla="*/ 1179 w 1179"/>
              <a:gd name="T12" fmla="*/ 143 h 1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79" h="143">
                <a:moveTo>
                  <a:pt x="0" y="98"/>
                </a:moveTo>
                <a:cubicBezTo>
                  <a:pt x="174" y="49"/>
                  <a:pt x="348" y="0"/>
                  <a:pt x="544" y="7"/>
                </a:cubicBezTo>
                <a:cubicBezTo>
                  <a:pt x="740" y="14"/>
                  <a:pt x="1073" y="120"/>
                  <a:pt x="1179" y="143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299B8D77-8D82-41C9-A8AB-A36DD0192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86" y="5465220"/>
            <a:ext cx="1116012" cy="503238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 dirty="0"/>
              <a:t>waiting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B2B4218A-D246-4354-BB8D-939493C2F5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63548" y="4744495"/>
            <a:ext cx="431800" cy="720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35E8DA7F-4A86-48DE-87D6-3CDEF647A0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0661" y="4673058"/>
            <a:ext cx="11525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61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51030-7D3C-447A-B562-D2B0E1D4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Semaphores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9295B-88AE-4054-B923-C66189E09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1652262"/>
          </a:xfrm>
        </p:spPr>
        <p:txBody>
          <a:bodyPr>
            <a:normAutofit/>
          </a:bodyPr>
          <a:lstStyle/>
          <a:p>
            <a:pPr>
              <a:tabLst>
                <a:tab pos="1597025" algn="l"/>
                <a:tab pos="2576513" algn="l"/>
              </a:tabLst>
            </a:pPr>
            <a:r>
              <a:rPr lang="en-US" altLang="zh-CN" dirty="0"/>
              <a:t>Operations on semaphore S 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altLang="zh-CN" b="1" dirty="0">
                <a:solidFill>
                  <a:srgbClr val="FF0000"/>
                </a:solidFill>
              </a:rPr>
              <a:t>initialization</a:t>
            </a:r>
            <a:r>
              <a:rPr lang="en-US" altLang="zh-CN" dirty="0"/>
              <a:t> (S)</a:t>
            </a:r>
          </a:p>
          <a:p>
            <a:pPr lvl="2">
              <a:tabLst>
                <a:tab pos="1597025" algn="l"/>
                <a:tab pos="2576513" algn="l"/>
              </a:tabLst>
            </a:pPr>
            <a:r>
              <a:rPr lang="en-US" altLang="zh-CN" dirty="0"/>
              <a:t>initialize S to a value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2CCA9-3034-4416-BE5F-901DE798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02CF-E76A-4653-83B0-EDDB90F448F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6A7C72-C133-4197-9C7B-23ED0B2C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86A20C6-1BBD-49D8-B031-6C6BE9A7AA75}"/>
              </a:ext>
            </a:extLst>
          </p:cNvPr>
          <p:cNvSpPr txBox="1">
            <a:spLocks/>
          </p:cNvSpPr>
          <p:nvPr/>
        </p:nvSpPr>
        <p:spPr>
          <a:xfrm>
            <a:off x="198362" y="2436472"/>
            <a:ext cx="4731080" cy="29746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1597025" algn="l"/>
                <a:tab pos="2576513" algn="l"/>
              </a:tabLst>
            </a:pPr>
            <a:r>
              <a:rPr lang="en-US" altLang="zh-CN" b="1" dirty="0">
                <a:solidFill>
                  <a:srgbClr val="FF0000"/>
                </a:solidFill>
              </a:rPr>
              <a:t>wait</a:t>
            </a:r>
            <a:r>
              <a:rPr lang="en-US" altLang="zh-CN" dirty="0"/>
              <a:t> (S) { </a:t>
            </a:r>
          </a:p>
          <a:p>
            <a:pPr marL="381000" indent="-381000">
              <a:buFont typeface="Wingdings" panose="05000000000000000000" pitchFamily="2" charset="2"/>
              <a:buNone/>
            </a:pPr>
            <a:r>
              <a:rPr lang="en-US" altLang="zh-CN" dirty="0"/>
              <a:t>		  </a:t>
            </a:r>
            <a:r>
              <a:rPr lang="en-US" altLang="zh-CN" b="1" dirty="0"/>
              <a:t>while S </a:t>
            </a:r>
            <a:r>
              <a:rPr lang="en-US" altLang="zh-CN" b="1" dirty="0">
                <a:sym typeface="Symbol" pitchFamily="18" charset="2"/>
              </a:rPr>
              <a:t> 0 do no-op;   </a:t>
            </a:r>
          </a:p>
          <a:p>
            <a:pPr marL="381000" indent="-38100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2E4BFA"/>
                </a:solidFill>
                <a:sym typeface="Symbol" pitchFamily="18" charset="2"/>
              </a:rPr>
              <a:t>          /* the process that issues</a:t>
            </a:r>
          </a:p>
          <a:p>
            <a:pPr marL="381000" indent="-381000"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2E4BFA"/>
                </a:solidFill>
                <a:sym typeface="Symbol" pitchFamily="18" charset="2"/>
              </a:rPr>
              <a:t>               </a:t>
            </a:r>
            <a:r>
              <a:rPr lang="en-US" altLang="zh-CN" dirty="0">
                <a:solidFill>
                  <a:srgbClr val="2E4BFA"/>
                </a:solidFill>
                <a:sym typeface="Symbol" pitchFamily="18" charset="2"/>
              </a:rPr>
              <a:t>this operation is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waiting</a:t>
            </a:r>
            <a:r>
              <a:rPr lang="en-US" altLang="zh-CN" dirty="0">
                <a:solidFill>
                  <a:srgbClr val="2E4BFA"/>
                </a:solidFill>
                <a:sym typeface="Symbol" pitchFamily="18" charset="2"/>
              </a:rPr>
              <a:t>*/</a:t>
            </a:r>
          </a:p>
          <a:p>
            <a:pPr marL="381000" indent="-381000">
              <a:buFont typeface="Wingdings" panose="05000000000000000000" pitchFamily="2" charset="2"/>
              <a:buNone/>
            </a:pPr>
            <a:r>
              <a:rPr lang="en-US" altLang="zh-CN" b="1" dirty="0">
                <a:sym typeface="Symbol" pitchFamily="18" charset="2"/>
              </a:rPr>
              <a:t>	        </a:t>
            </a:r>
            <a:r>
              <a:rPr lang="en-US" altLang="zh-CN" b="1" dirty="0"/>
              <a:t>S--;</a:t>
            </a:r>
          </a:p>
          <a:p>
            <a:pPr marL="381000" indent="-381000">
              <a:buFont typeface="Wingdings" panose="05000000000000000000" pitchFamily="2" charset="2"/>
              <a:buNone/>
            </a:pPr>
            <a:r>
              <a:rPr lang="en-US" altLang="zh-CN" b="1" dirty="0"/>
              <a:t>            }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3A7B716-AF37-4533-9DF5-55049BE635C7}"/>
              </a:ext>
            </a:extLst>
          </p:cNvPr>
          <p:cNvSpPr txBox="1">
            <a:spLocks/>
          </p:cNvSpPr>
          <p:nvPr/>
        </p:nvSpPr>
        <p:spPr>
          <a:xfrm>
            <a:off x="5148468" y="2456512"/>
            <a:ext cx="4731080" cy="192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1597025" algn="l"/>
                <a:tab pos="2576513" algn="l"/>
              </a:tabLst>
            </a:pPr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signal</a:t>
            </a:r>
            <a:r>
              <a:rPr lang="en-US" altLang="zh-CN" sz="2400" dirty="0">
                <a:sym typeface="Symbol" pitchFamily="18" charset="2"/>
              </a:rPr>
              <a:t> (S) {</a:t>
            </a:r>
          </a:p>
          <a:p>
            <a:pPr marL="381000" indent="-381000" eaLnBrk="1" hangingPunct="1">
              <a:buFont typeface="Wingdings" pitchFamily="2" charset="2"/>
              <a:buNone/>
            </a:pPr>
            <a:r>
              <a:rPr lang="en-US" altLang="zh-CN" sz="2400" dirty="0">
                <a:sym typeface="Symbol" pitchFamily="18" charset="2"/>
              </a:rPr>
              <a:t>	       </a:t>
            </a:r>
            <a:r>
              <a:rPr lang="en-US" altLang="zh-CN" sz="2400" b="1" dirty="0">
                <a:sym typeface="Symbol" pitchFamily="18" charset="2"/>
              </a:rPr>
              <a:t>S++; </a:t>
            </a:r>
          </a:p>
          <a:p>
            <a:pPr marL="381000" indent="-381000" eaLnBrk="1" hangingPunct="1">
              <a:buFont typeface="Wingdings" pitchFamily="2" charset="2"/>
              <a:buNone/>
            </a:pPr>
            <a:r>
              <a:rPr lang="en-US" altLang="zh-CN" sz="2400" b="1" i="1" dirty="0">
                <a:sym typeface="Symbol" pitchFamily="18" charset="2"/>
              </a:rPr>
              <a:t>            </a:t>
            </a:r>
            <a:r>
              <a:rPr lang="en-US" altLang="zh-CN" sz="2400" dirty="0">
                <a:sym typeface="Symbol" pitchFamily="18" charset="2"/>
              </a:rPr>
              <a:t>}</a:t>
            </a:r>
            <a:r>
              <a:rPr lang="en-US" altLang="zh-CN" sz="2400" b="1" i="1" dirty="0">
                <a:sym typeface="Symbol" pitchFamily="18" charset="2"/>
              </a:rPr>
              <a:t> </a:t>
            </a:r>
            <a:endParaRPr lang="zh-CN" altLang="en-US" dirty="0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D25611F8-3E3A-4BBE-ADF0-14389645CBAC}"/>
              </a:ext>
            </a:extLst>
          </p:cNvPr>
          <p:cNvGrpSpPr>
            <a:grpSpLocks/>
          </p:cNvGrpSpPr>
          <p:nvPr/>
        </p:nvGrpSpPr>
        <p:grpSpPr bwMode="auto">
          <a:xfrm>
            <a:off x="8007885" y="1173661"/>
            <a:ext cx="3743325" cy="1020762"/>
            <a:chOff x="3198" y="3475"/>
            <a:chExt cx="2358" cy="643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53C2FF18-493A-4445-BD06-81DA79E10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3566"/>
              <a:ext cx="816" cy="3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/>
                <a:t>ready</a:t>
              </a:r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0D0B7055-8DAA-473C-B46A-832CDADFE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3612"/>
              <a:ext cx="816" cy="3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/>
                <a:t>running</a:t>
              </a:r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D7A751BF-8799-416E-A178-C4A66639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3475"/>
              <a:ext cx="1406" cy="137"/>
            </a:xfrm>
            <a:custGeom>
              <a:avLst/>
              <a:gdLst>
                <a:gd name="T0" fmla="*/ 0 w 1179"/>
                <a:gd name="T1" fmla="*/ 48 h 143"/>
                <a:gd name="T2" fmla="*/ 10871 w 1179"/>
                <a:gd name="T3" fmla="*/ 7 h 143"/>
                <a:gd name="T4" fmla="*/ 23534 w 1179"/>
                <a:gd name="T5" fmla="*/ 70 h 143"/>
                <a:gd name="T6" fmla="*/ 0 60000 65536"/>
                <a:gd name="T7" fmla="*/ 0 60000 65536"/>
                <a:gd name="T8" fmla="*/ 0 60000 65536"/>
                <a:gd name="T9" fmla="*/ 0 w 1179"/>
                <a:gd name="T10" fmla="*/ 0 h 143"/>
                <a:gd name="T11" fmla="*/ 1179 w 1179"/>
                <a:gd name="T12" fmla="*/ 143 h 1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79" h="143">
                  <a:moveTo>
                    <a:pt x="0" y="98"/>
                  </a:moveTo>
                  <a:cubicBezTo>
                    <a:pt x="174" y="49"/>
                    <a:pt x="348" y="0"/>
                    <a:pt x="544" y="7"/>
                  </a:cubicBezTo>
                  <a:cubicBezTo>
                    <a:pt x="740" y="14"/>
                    <a:pt x="1073" y="120"/>
                    <a:pt x="1179" y="1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54F5603F-39F0-45DB-B027-3B270655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3884"/>
              <a:ext cx="1406" cy="234"/>
            </a:xfrm>
            <a:custGeom>
              <a:avLst/>
              <a:gdLst>
                <a:gd name="T0" fmla="*/ 0 w 1406"/>
                <a:gd name="T1" fmla="*/ 0 h 234"/>
                <a:gd name="T2" fmla="*/ 544 w 1406"/>
                <a:gd name="T3" fmla="*/ 226 h 234"/>
                <a:gd name="T4" fmla="*/ 1406 w 1406"/>
                <a:gd name="T5" fmla="*/ 45 h 234"/>
                <a:gd name="T6" fmla="*/ 0 60000 65536"/>
                <a:gd name="T7" fmla="*/ 0 60000 65536"/>
                <a:gd name="T8" fmla="*/ 0 60000 65536"/>
                <a:gd name="T9" fmla="*/ 0 w 1406"/>
                <a:gd name="T10" fmla="*/ 0 h 234"/>
                <a:gd name="T11" fmla="*/ 1406 w 1406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06" h="234">
                  <a:moveTo>
                    <a:pt x="0" y="0"/>
                  </a:moveTo>
                  <a:cubicBezTo>
                    <a:pt x="155" y="109"/>
                    <a:pt x="310" y="218"/>
                    <a:pt x="544" y="226"/>
                  </a:cubicBezTo>
                  <a:cubicBezTo>
                    <a:pt x="778" y="234"/>
                    <a:pt x="1263" y="75"/>
                    <a:pt x="1406" y="4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" name="Text Box 7">
            <a:extLst>
              <a:ext uri="{FF2B5EF4-FFF2-40B4-BE49-F238E27FC236}">
                <a16:creationId xmlns:a16="http://schemas.microsoft.com/office/drawing/2014/main" id="{E1C35604-30A6-4A21-B292-A880CBF75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863" y="2373210"/>
            <a:ext cx="324669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time-sharing scheduling, time slots (e.g. 50ms) are assigned to processes alternatively</a:t>
            </a:r>
            <a:endParaRPr lang="zh-CN" altLang="en-US" sz="2400" dirty="0">
              <a:latin typeface="+mn-lt"/>
            </a:endParaRPr>
          </a:p>
        </p:txBody>
      </p:sp>
      <p:sp>
        <p:nvSpPr>
          <p:cNvPr id="14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4653DED-4F63-4563-A8D3-49A7B3873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3400" y="6270575"/>
            <a:ext cx="2286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5" name="Rectangle 1026">
            <a:extLst>
              <a:ext uri="{FF2B5EF4-FFF2-40B4-BE49-F238E27FC236}">
                <a16:creationId xmlns:a16="http://schemas.microsoft.com/office/drawing/2014/main" id="{5E3DF854-E35C-42A3-9A13-8DFEDA1C6ADF}"/>
              </a:ext>
            </a:extLst>
          </p:cNvPr>
          <p:cNvSpPr txBox="1">
            <a:spLocks noChangeArrowheads="1"/>
          </p:cNvSpPr>
          <p:nvPr/>
        </p:nvSpPr>
        <p:spPr>
          <a:xfrm>
            <a:off x="399328" y="5309884"/>
            <a:ext cx="8382000" cy="91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tabLst>
                <a:tab pos="1597025" algn="l"/>
                <a:tab pos="2576513" algn="l"/>
              </a:tabLst>
            </a:pPr>
            <a:r>
              <a:rPr lang="en-US" altLang="zh-CN" dirty="0"/>
              <a:t>Wait() may results in process busy waiting</a:t>
            </a:r>
          </a:p>
          <a:p>
            <a:pPr marL="1054100" lvl="1" indent="-482600"/>
            <a:endParaRPr lang="zh-CN" altLang="en-US" i="1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74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C762D-B8AD-441F-9733-2CB20A5D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信号量</a:t>
            </a:r>
            <a:r>
              <a:rPr lang="en-US" altLang="zh-CN" dirty="0"/>
              <a:t>S</a:t>
            </a:r>
            <a:r>
              <a:rPr lang="zh-CN" altLang="en-US" dirty="0"/>
              <a:t>的物理意义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7EE1D-483B-40C5-9727-E314149A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针对</a:t>
            </a:r>
            <a:r>
              <a:rPr lang="zh-CN" altLang="en-US" dirty="0">
                <a:highlight>
                  <a:srgbClr val="FFFF00"/>
                </a:highlight>
              </a:rPr>
              <a:t>无忙等待</a:t>
            </a:r>
            <a:r>
              <a:rPr lang="zh-CN" altLang="en-US" dirty="0"/>
              <a:t>的多元信号量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S</a:t>
            </a:r>
            <a:r>
              <a:rPr lang="zh-CN" altLang="en-US" sz="2400" dirty="0"/>
              <a:t>对应于临界/共享资源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S ( &gt;0 ) ——</a:t>
            </a:r>
            <a:r>
              <a:rPr lang="zh-CN" altLang="en-US" sz="2400" dirty="0"/>
              <a:t>可用共享资源的数目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S (=&lt; 0 ) —— </a:t>
            </a:r>
            <a:r>
              <a:rPr lang="zh-CN" altLang="en-US" sz="2400" dirty="0"/>
              <a:t>无共享资源可用，</a:t>
            </a:r>
            <a:r>
              <a:rPr lang="en-US" altLang="zh-CN" sz="2400" dirty="0"/>
              <a:t>|S|</a:t>
            </a:r>
            <a:r>
              <a:rPr lang="zh-CN" altLang="en-US" sz="2400" dirty="0"/>
              <a:t>表示因请求使用</a:t>
            </a:r>
            <a:r>
              <a:rPr lang="en-US" altLang="zh-CN" sz="2400" dirty="0"/>
              <a:t>S</a:t>
            </a:r>
            <a:r>
              <a:rPr lang="zh-CN" altLang="en-US" sz="2400" dirty="0"/>
              <a:t>而被</a:t>
            </a:r>
            <a:r>
              <a:rPr lang="zh-CN" altLang="en-US" sz="2400" b="1" dirty="0"/>
              <a:t>等待或阻塞</a:t>
            </a:r>
            <a:r>
              <a:rPr lang="zh-CN" altLang="en-US" sz="2400" dirty="0"/>
              <a:t>的进程 </a:t>
            </a:r>
            <a:r>
              <a:rPr lang="en-US" altLang="zh-CN" sz="2400" dirty="0"/>
              <a:t>(</a:t>
            </a:r>
            <a:r>
              <a:rPr lang="zh-CN" altLang="en-US" sz="2400" dirty="0"/>
              <a:t>注：针对不带有忙等待的信号量</a:t>
            </a:r>
            <a:r>
              <a:rPr lang="en-US" altLang="zh-CN" sz="2400" dirty="0"/>
              <a:t>)</a:t>
            </a:r>
            <a:endParaRPr kumimoji="0"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en-US" altLang="zh-CN" dirty="0"/>
              <a:t>w</a:t>
            </a:r>
            <a:r>
              <a:rPr kumimoji="0" lang="en-US" altLang="zh-CN" sz="2400" dirty="0"/>
              <a:t>ait()</a:t>
            </a:r>
          </a:p>
          <a:p>
            <a:pPr lvl="1">
              <a:lnSpc>
                <a:spcPct val="80000"/>
              </a:lnSpc>
            </a:pPr>
            <a:r>
              <a:rPr kumimoji="0" lang="zh-CN" altLang="en-US" dirty="0"/>
              <a:t>请求分配一个单位的资源</a:t>
            </a:r>
            <a:r>
              <a:rPr kumimoji="0" lang="en-US" altLang="zh-CN" dirty="0"/>
              <a:t>S</a:t>
            </a:r>
            <a:r>
              <a:rPr kumimoji="0" lang="zh-CN" altLang="en-US" dirty="0"/>
              <a:t>给执行</a:t>
            </a:r>
            <a:r>
              <a:rPr kumimoji="0" lang="en-US" altLang="zh-CN" dirty="0"/>
              <a:t>wait</a:t>
            </a:r>
            <a:r>
              <a:rPr kumimoji="0" lang="zh-CN" altLang="en-US" dirty="0"/>
              <a:t>操作的进程</a:t>
            </a:r>
            <a:endParaRPr kumimoji="0" lang="en-US" altLang="zh-CN" dirty="0"/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dirty="0"/>
              <a:t>signal()</a:t>
            </a:r>
          </a:p>
          <a:p>
            <a:pPr lvl="1">
              <a:lnSpc>
                <a:spcPct val="80000"/>
              </a:lnSpc>
            </a:pPr>
            <a:r>
              <a:rPr kumimoji="0" lang="zh-CN" altLang="en-US" dirty="0"/>
              <a:t>进程释放一个单位的资源</a:t>
            </a:r>
            <a:r>
              <a:rPr kumimoji="0" lang="en-US" altLang="zh-CN" dirty="0"/>
              <a:t>S</a:t>
            </a:r>
          </a:p>
          <a:p>
            <a:pPr eaLnBrk="1" hangingPunct="1">
              <a:lnSpc>
                <a:spcPct val="80000"/>
              </a:lnSpc>
            </a:pPr>
            <a:endParaRPr kumimoji="0"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en-US" altLang="zh-CN" dirty="0"/>
              <a:t>w</a:t>
            </a:r>
            <a:r>
              <a:rPr kumimoji="0" lang="en-US" altLang="zh-CN" sz="2400" dirty="0"/>
              <a:t>ait and signal in commercial OS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i</a:t>
            </a:r>
            <a:r>
              <a:rPr kumimoji="0" lang="en-US" altLang="zh-CN" sz="2400" dirty="0"/>
              <a:t>n Windows,</a:t>
            </a:r>
            <a:r>
              <a:rPr kumimoji="0" lang="zh-CN" altLang="en-US" sz="2400" dirty="0"/>
              <a:t> </a:t>
            </a:r>
            <a:r>
              <a:rPr kumimoji="0" lang="en-US" altLang="zh-CN" sz="2400" dirty="0" err="1"/>
              <a:t>WaitForSingleObject</a:t>
            </a:r>
            <a:r>
              <a:rPr kumimoji="0" lang="en-US" altLang="zh-CN" sz="2400" dirty="0"/>
              <a:t>()    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kumimoji="0" lang="en-US" altLang="zh-CN" sz="2400" dirty="0"/>
              <a:t>                        </a:t>
            </a:r>
            <a:r>
              <a:rPr kumimoji="0" lang="en-US" altLang="zh-CN" sz="2400" dirty="0" err="1"/>
              <a:t>ReleaseSemaphore</a:t>
            </a:r>
            <a:r>
              <a:rPr kumimoji="0" lang="en-US" altLang="zh-CN" sz="2400" dirty="0"/>
              <a:t>()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z="2400" dirty="0"/>
              <a:t>In Linux, down(), up()</a:t>
            </a:r>
            <a:endParaRPr kumimoji="0" lang="zh-CN" altLang="en-US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7A21D-FDFF-4F0C-89FB-D27321CF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136A6-E0FF-4BE1-9447-CB044D2A1C3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5AF0C9-0D35-4C22-B5E0-CE4C29E9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80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ECFA3-68F4-41B5-8D3E-C60E6AF4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信号量三种用法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23448-A4EE-4D6A-BA7A-AA08AFEF8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资源互斥使用</a:t>
            </a:r>
            <a:endParaRPr lang="en-US" altLang="zh-CN" dirty="0"/>
          </a:p>
          <a:p>
            <a:pPr lvl="1"/>
            <a:r>
              <a:rPr lang="zh-CN" altLang="en-US" dirty="0"/>
              <a:t>资源只有</a:t>
            </a:r>
            <a:r>
              <a:rPr lang="en-US" altLang="zh-CN" dirty="0"/>
              <a:t>1</a:t>
            </a:r>
            <a:r>
              <a:rPr lang="zh-CN" altLang="en-US" dirty="0"/>
              <a:t>个实例，各个进程通过二元信号量</a:t>
            </a:r>
            <a:r>
              <a:rPr lang="en-US" altLang="zh-CN" dirty="0"/>
              <a:t>mutex</a:t>
            </a:r>
            <a:r>
              <a:rPr lang="zh-CN" altLang="en-US" dirty="0"/>
              <a:t>互斥地进入临界区，使用资源</a:t>
            </a:r>
            <a:endParaRPr lang="en-US" altLang="zh-CN" dirty="0"/>
          </a:p>
          <a:p>
            <a:pPr lvl="2"/>
            <a:r>
              <a:rPr lang="en-US" altLang="zh-CN" dirty="0"/>
              <a:t>Mutex</a:t>
            </a:r>
            <a:r>
              <a:rPr lang="zh-CN" altLang="en-US" dirty="0"/>
              <a:t>：代表资源的控制权，初值为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sz="2400" dirty="0"/>
              <a:t>e.g. </a:t>
            </a:r>
            <a:r>
              <a:rPr lang="zh-CN" altLang="en-US" sz="2400" dirty="0"/>
              <a:t>生产者</a:t>
            </a:r>
            <a:r>
              <a:rPr lang="en-US" altLang="zh-CN" sz="2400" dirty="0"/>
              <a:t>-</a:t>
            </a:r>
            <a:r>
              <a:rPr lang="zh-CN" altLang="en-US" sz="2400" dirty="0"/>
              <a:t>消费者问题中的</a:t>
            </a:r>
            <a:r>
              <a:rPr lang="en-US" altLang="zh-CN" sz="2400" dirty="0"/>
              <a:t>buffer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资源竞争使用</a:t>
            </a:r>
            <a:endParaRPr lang="en-US" altLang="zh-CN" sz="2400" dirty="0"/>
          </a:p>
          <a:p>
            <a:pPr lvl="1"/>
            <a:r>
              <a:rPr lang="zh-CN" altLang="en-US" dirty="0"/>
              <a:t>资源有多个实例，允许多个进程竞争使用资源</a:t>
            </a:r>
            <a:endParaRPr lang="en-US" altLang="zh-CN" dirty="0"/>
          </a:p>
          <a:p>
            <a:pPr lvl="1"/>
            <a:r>
              <a:rPr lang="zh-CN" altLang="en-US" sz="2400" dirty="0"/>
              <a:t>多元信号量表示：</a:t>
            </a:r>
            <a:r>
              <a:rPr lang="en-US" altLang="zh-CN" sz="2400" dirty="0"/>
              <a:t>1)</a:t>
            </a:r>
            <a:r>
              <a:rPr lang="zh-CN" altLang="en-US" sz="2400" dirty="0"/>
              <a:t>资源可用数目，</a:t>
            </a:r>
            <a:r>
              <a:rPr lang="en-US" altLang="zh-CN" sz="2400" dirty="0"/>
              <a:t>2) </a:t>
            </a:r>
            <a:r>
              <a:rPr lang="zh-CN" altLang="en-US" sz="2400" dirty="0"/>
              <a:t>资源使用权</a:t>
            </a:r>
            <a:endParaRPr lang="en-US" altLang="zh-CN" dirty="0"/>
          </a:p>
          <a:p>
            <a:pPr lvl="1"/>
            <a:r>
              <a:rPr lang="en-US" altLang="zh-CN" sz="2400" dirty="0"/>
              <a:t>e.g. </a:t>
            </a:r>
            <a:r>
              <a:rPr lang="en-US" altLang="zh-CN" sz="2400" dirty="0">
                <a:solidFill>
                  <a:srgbClr val="FF0000"/>
                </a:solidFill>
              </a:rPr>
              <a:t>empty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full</a:t>
            </a:r>
            <a:r>
              <a:rPr lang="en-US" altLang="zh-CN" sz="2400" dirty="0"/>
              <a:t> in the bounded-buffer problem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进程间同步</a:t>
            </a:r>
            <a:endParaRPr lang="en-US" altLang="zh-CN" dirty="0"/>
          </a:p>
          <a:p>
            <a:pPr lvl="1"/>
            <a:r>
              <a:rPr lang="zh-CN" altLang="en-US" dirty="0"/>
              <a:t>进程间的执行步骤需要有先后顺序关系</a:t>
            </a:r>
            <a:endParaRPr lang="en-US" altLang="zh-CN" dirty="0"/>
          </a:p>
          <a:p>
            <a:pPr lvl="1"/>
            <a:r>
              <a:rPr lang="zh-CN" altLang="en-US" sz="2400" dirty="0"/>
              <a:t>同步二元信号量</a:t>
            </a:r>
            <a:r>
              <a:rPr lang="en-US" altLang="zh-CN" sz="2400" dirty="0"/>
              <a:t>sync</a:t>
            </a:r>
            <a:r>
              <a:rPr lang="zh-CN" altLang="en-US" sz="2400" dirty="0"/>
              <a:t>，初值为</a:t>
            </a:r>
            <a:r>
              <a:rPr lang="en-US" altLang="zh-CN" sz="2400" dirty="0"/>
              <a:t>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E82D8-CEBC-443F-995A-DCBDAB19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CB32-8A35-413F-B6AE-4D1D45D64444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9DD12C-AA49-4710-8EB3-AD6D3F3A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753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5A20C-39E9-4F4E-BBCE-46F9B28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P/V O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perations on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Semaphores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3946C-3859-4D5D-A0FE-A90B584CC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/>
              <a:t>信号量的概念是由荷兰计算机科学家</a:t>
            </a:r>
            <a:r>
              <a:rPr lang="en-US" altLang="zh-CN" sz="2400" dirty="0" err="1"/>
              <a:t>E.W.Dijkstra</a:t>
            </a:r>
            <a:r>
              <a:rPr lang="zh-CN" altLang="en-US" sz="2400" dirty="0"/>
              <a:t>在</a:t>
            </a:r>
            <a:r>
              <a:rPr lang="en-US" altLang="zh-CN" sz="2400" dirty="0"/>
              <a:t>1962</a:t>
            </a:r>
            <a:r>
              <a:rPr lang="zh-CN" altLang="en-US" sz="2400" dirty="0"/>
              <a:t>年或者</a:t>
            </a:r>
            <a:r>
              <a:rPr lang="en-US" altLang="zh-CN" sz="2400" dirty="0"/>
              <a:t>1963</a:t>
            </a:r>
            <a:r>
              <a:rPr lang="zh-CN" altLang="en-US" sz="2400" dirty="0"/>
              <a:t>提出的</a:t>
            </a:r>
            <a:endParaRPr lang="en-US" altLang="zh-CN" sz="2800" dirty="0">
              <a:latin typeface="Times New Roman" pitchFamily="18" charset="0"/>
            </a:endParaRPr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Dijkstra</a:t>
            </a:r>
            <a:r>
              <a:rPr lang="zh-CN" altLang="en-US" dirty="0"/>
              <a:t>及其</a:t>
            </a:r>
            <a:r>
              <a:rPr lang="zh-CN" altLang="en-US" sz="2400" dirty="0"/>
              <a:t>团队正在为</a:t>
            </a:r>
            <a:r>
              <a:rPr lang="en-US" altLang="zh-CN" sz="2400" dirty="0" err="1"/>
              <a:t>Electrologica</a:t>
            </a:r>
            <a:r>
              <a:rPr lang="en-US" altLang="zh-CN" sz="2400" dirty="0"/>
              <a:t> X8</a:t>
            </a:r>
            <a:r>
              <a:rPr lang="zh-CN" altLang="en-US" sz="2400" dirty="0"/>
              <a:t>开发一款操作系统（该系统后来被称为</a:t>
            </a:r>
            <a:r>
              <a:rPr lang="en-US" altLang="zh-CN" sz="2400" dirty="0"/>
              <a:t>THE</a:t>
            </a:r>
            <a:r>
              <a:rPr lang="zh-CN" altLang="en-US" sz="2400" dirty="0"/>
              <a:t>多道程序系统），他提出了用</a:t>
            </a: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操作实现进程的同步与互斥</a:t>
            </a:r>
            <a:endParaRPr lang="en-US" altLang="zh-CN" sz="2400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P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分别取自荷兰语的测试</a:t>
            </a:r>
            <a:r>
              <a:rPr lang="en-US" altLang="zh-CN" sz="2400" dirty="0"/>
              <a:t>(</a:t>
            </a:r>
            <a:r>
              <a:rPr lang="en-US" altLang="zh-CN" sz="2400" b="1" dirty="0" err="1">
                <a:solidFill>
                  <a:srgbClr val="FF0000"/>
                </a:solidFill>
              </a:rPr>
              <a:t>P</a:t>
            </a:r>
            <a:r>
              <a:rPr lang="en-US" altLang="zh-CN" sz="2400" dirty="0" err="1">
                <a:solidFill>
                  <a:srgbClr val="2E4BFA"/>
                </a:solidFill>
              </a:rPr>
              <a:t>roberen</a:t>
            </a:r>
            <a:r>
              <a:rPr lang="en-US" altLang="zh-CN" sz="2400" dirty="0"/>
              <a:t>)</a:t>
            </a:r>
            <a:r>
              <a:rPr lang="zh-CN" altLang="en-US" sz="2400" dirty="0"/>
              <a:t>和增加</a:t>
            </a:r>
            <a:r>
              <a:rPr lang="en-US" altLang="zh-CN" sz="2400" dirty="0"/>
              <a:t>(</a:t>
            </a:r>
            <a:r>
              <a:rPr lang="en-US" altLang="zh-CN" sz="2400" b="1" dirty="0" err="1">
                <a:solidFill>
                  <a:srgbClr val="FF0000"/>
                </a:solidFill>
              </a:rPr>
              <a:t>V</a:t>
            </a:r>
            <a:r>
              <a:rPr lang="en-US" altLang="zh-CN" sz="2400" dirty="0" err="1">
                <a:solidFill>
                  <a:srgbClr val="2E4BFA"/>
                </a:solidFill>
              </a:rPr>
              <a:t>erhogen</a:t>
            </a:r>
            <a:r>
              <a:rPr lang="en-US" altLang="zh-CN" sz="2400" dirty="0"/>
              <a:t>)</a:t>
            </a:r>
            <a:r>
              <a:rPr lang="zh-CN" altLang="en-US" sz="2400" dirty="0"/>
              <a:t>的首字母</a:t>
            </a:r>
            <a:endParaRPr lang="en-US" altLang="zh-CN" sz="2400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操作也称为</a:t>
            </a:r>
            <a:r>
              <a:rPr lang="en-US" altLang="zh-CN" sz="2400" dirty="0"/>
              <a:t>wait</a:t>
            </a:r>
            <a:r>
              <a:rPr lang="zh-CN" altLang="en-US" sz="2400" dirty="0"/>
              <a:t>、</a:t>
            </a:r>
            <a:r>
              <a:rPr lang="en-US" altLang="zh-CN" sz="2400" dirty="0"/>
              <a:t>signal</a:t>
            </a:r>
            <a:r>
              <a:rPr lang="zh-CN" altLang="en-US" sz="2400" dirty="0"/>
              <a:t>操作</a:t>
            </a:r>
            <a:endParaRPr lang="en-US" altLang="zh-CN" sz="2400" dirty="0"/>
          </a:p>
          <a:p>
            <a:pPr lvl="1" eaLnBrk="1" hangingPunct="1">
              <a:tabLst>
                <a:tab pos="1597025" algn="l"/>
                <a:tab pos="2576513" algn="l"/>
              </a:tabLst>
            </a:pPr>
            <a:r>
              <a:rPr lang="zh-CN" altLang="en-US" sz="2400" dirty="0"/>
              <a:t>最初，</a:t>
            </a:r>
            <a:r>
              <a:rPr lang="en-US" altLang="zh-CN" sz="2400" dirty="0"/>
              <a:t>Dijkstra</a:t>
            </a:r>
            <a:r>
              <a:rPr lang="zh-CN" altLang="en-US" sz="2400" dirty="0"/>
              <a:t>提出的是二元信号量</a:t>
            </a:r>
            <a:r>
              <a:rPr lang="en-US" altLang="zh-CN" sz="2400" dirty="0"/>
              <a:t>(</a:t>
            </a:r>
            <a:r>
              <a:rPr lang="zh-CN" altLang="en-US" sz="2400" dirty="0"/>
              <a:t>互斥</a:t>
            </a:r>
            <a:r>
              <a:rPr lang="en-US" altLang="zh-CN" sz="2400" dirty="0"/>
              <a:t>)</a:t>
            </a:r>
            <a:r>
              <a:rPr lang="zh-CN" altLang="en-US" sz="2400" dirty="0"/>
              <a:t>，后来推广到一般信号量</a:t>
            </a:r>
            <a:r>
              <a:rPr lang="en-US" altLang="zh-CN" sz="2400" dirty="0"/>
              <a:t>(</a:t>
            </a:r>
            <a:r>
              <a:rPr lang="zh-CN" altLang="en-US" sz="2400" dirty="0"/>
              <a:t>多值，同步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r>
              <a:rPr lang="en-US" altLang="zh-CN" sz="2400" b="1" dirty="0" err="1">
                <a:solidFill>
                  <a:srgbClr val="333333"/>
                </a:solidFill>
                <a:effectLst/>
                <a:latin typeface="-apple-system"/>
              </a:rPr>
              <a:t>Edsger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-apple-system"/>
              </a:rPr>
              <a:t>Wybe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-apple-system"/>
              </a:rPr>
              <a:t> Dijkstra9 </a:t>
            </a:r>
            <a:r>
              <a:rPr lang="en-US" altLang="zh-CN" sz="240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zh-CN" dirty="0"/>
              <a:t>1930-2002</a:t>
            </a:r>
            <a:r>
              <a:rPr lang="en-US" altLang="zh-CN" sz="240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  <a:p>
            <a:pPr lvl="1"/>
            <a:r>
              <a:rPr lang="zh-CN" altLang="en-US" dirty="0">
                <a:solidFill>
                  <a:srgbClr val="2E2E2E"/>
                </a:solidFill>
                <a:effectLst/>
              </a:rPr>
              <a:t>出生于</a:t>
            </a:r>
            <a:r>
              <a:rPr lang="zh-CN" altLang="en-US" dirty="0">
                <a:solidFill>
                  <a:srgbClr val="2E2E2E"/>
                </a:solidFill>
              </a:rPr>
              <a:t>荷兰，美国</a:t>
            </a:r>
            <a:r>
              <a:rPr lang="en-US" altLang="zh-CN" dirty="0">
                <a:solidFill>
                  <a:srgbClr val="2E2E2E"/>
                </a:solidFill>
              </a:rPr>
              <a:t>Texas</a:t>
            </a:r>
            <a:r>
              <a:rPr lang="zh-CN" altLang="en-US" dirty="0">
                <a:solidFill>
                  <a:srgbClr val="2E2E2E"/>
                </a:solidFill>
              </a:rPr>
              <a:t>大学计算机科学和数学教授</a:t>
            </a:r>
            <a:endParaRPr lang="en-US" altLang="zh-CN" dirty="0">
              <a:solidFill>
                <a:srgbClr val="2E2E2E"/>
              </a:solidFill>
            </a:endParaRPr>
          </a:p>
          <a:p>
            <a:pPr lvl="1"/>
            <a:r>
              <a:rPr lang="en-US" altLang="zh-CN" dirty="0">
                <a:solidFill>
                  <a:srgbClr val="2E4BFA"/>
                </a:solidFill>
              </a:rPr>
              <a:t>Dijkstra</a:t>
            </a:r>
            <a:r>
              <a:rPr lang="zh-CN" altLang="en-US" dirty="0">
                <a:solidFill>
                  <a:srgbClr val="2E4BFA"/>
                </a:solidFill>
              </a:rPr>
              <a:t>单源</a:t>
            </a:r>
            <a:r>
              <a:rPr lang="zh-CN" altLang="en-US" sz="2400" dirty="0">
                <a:solidFill>
                  <a:srgbClr val="2E4BFA"/>
                </a:solidFill>
                <a:effectLst/>
              </a:rPr>
              <a:t>最短路径算法</a:t>
            </a:r>
            <a:r>
              <a:rPr lang="zh-CN" altLang="en-US" sz="2400" dirty="0">
                <a:solidFill>
                  <a:srgbClr val="2E2E2E"/>
                </a:solidFill>
              </a:rPr>
              <a:t>的</a:t>
            </a:r>
            <a:r>
              <a:rPr lang="zh-CN" altLang="en-US" sz="2400" dirty="0">
                <a:solidFill>
                  <a:srgbClr val="2E2E2E"/>
                </a:solidFill>
                <a:effectLst/>
              </a:rPr>
              <a:t>发明者</a:t>
            </a:r>
            <a:endParaRPr lang="en-US" altLang="zh-CN" sz="2400" dirty="0">
              <a:solidFill>
                <a:srgbClr val="2E2E2E"/>
              </a:solidFill>
              <a:effectLst/>
            </a:endParaRP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Turing Prize Winner (1972)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2E2E2E"/>
                </a:solidFill>
                <a:effectLst/>
              </a:rPr>
              <a:t>因</a:t>
            </a:r>
            <a:r>
              <a:rPr lang="en-US" altLang="zh-CN" dirty="0">
                <a:solidFill>
                  <a:srgbClr val="2E2E2E"/>
                </a:solidFill>
                <a:effectLst/>
              </a:rPr>
              <a:t>ALGOL</a:t>
            </a:r>
            <a:r>
              <a:rPr lang="zh-CN" altLang="en-US" dirty="0">
                <a:solidFill>
                  <a:srgbClr val="2E2E2E"/>
                </a:solidFill>
                <a:effectLst/>
              </a:rPr>
              <a:t>第二代编程语言，获得图灵奖</a:t>
            </a:r>
            <a:endParaRPr lang="en-US" altLang="zh-CN" dirty="0">
              <a:solidFill>
                <a:srgbClr val="2E2E2E"/>
              </a:solidFill>
              <a:effectLst/>
            </a:endParaRPr>
          </a:p>
          <a:p>
            <a:pPr lvl="1"/>
            <a:r>
              <a:rPr lang="zh-CN" altLang="en-US" dirty="0">
                <a:solidFill>
                  <a:srgbClr val="2E2E2E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Go To </a:t>
            </a:r>
            <a:r>
              <a:rPr lang="en-US" altLang="zh-CN" dirty="0">
                <a:solidFill>
                  <a:srgbClr val="2E2E2E"/>
                </a:solidFill>
              </a:rPr>
              <a:t>Statement Considered Harmful”(EWD215):</a:t>
            </a:r>
            <a:r>
              <a:rPr lang="zh-CN" altLang="en-US" dirty="0">
                <a:solidFill>
                  <a:srgbClr val="2E2E2E"/>
                </a:solidFill>
              </a:rPr>
              <a:t> 被广为传颂的经典之作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7D10FB-E6E3-4F58-9578-7AFA65B3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8CA34-FA66-4DA6-9F59-7CC29CFE587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423E36-7D8C-47AB-9CFC-7A6C0483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09460-CDF4-4FD5-B9C5-57F58315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508" y="3632356"/>
            <a:ext cx="1734311" cy="22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D391C-F8FD-427A-9537-8DA7318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F72A5-B458-4ED3-92CC-90E8F834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cs typeface="Times New Roman" pitchFamily="18" charset="0"/>
              </a:rPr>
              <a:t>Considering  n=10 processes, which mutual exclusively use the resource type </a:t>
            </a:r>
            <a:r>
              <a:rPr lang="en-US" altLang="zh-CN" sz="2400" i="1" dirty="0">
                <a:cs typeface="Times New Roman" pitchFamily="18" charset="0"/>
              </a:rPr>
              <a:t>R</a:t>
            </a:r>
            <a:r>
              <a:rPr lang="en-US" altLang="zh-CN" sz="2400" dirty="0">
                <a:cs typeface="Times New Roman" pitchFamily="18" charset="0"/>
              </a:rPr>
              <a:t> of m=6 instances</a:t>
            </a:r>
          </a:p>
          <a:p>
            <a:r>
              <a:rPr lang="en-US" altLang="zh-CN" sz="2400" dirty="0">
                <a:cs typeface="Times New Roman" pitchFamily="18" charset="0"/>
              </a:rPr>
              <a:t>A semaphore </a:t>
            </a:r>
            <a:r>
              <a:rPr lang="en-US" altLang="zh-CN" sz="2400" i="1" dirty="0">
                <a:cs typeface="Times New Roman" pitchFamily="18" charset="0"/>
              </a:rPr>
              <a:t>S</a:t>
            </a:r>
            <a:r>
              <a:rPr lang="en-US" altLang="zh-CN" sz="2400" dirty="0">
                <a:cs typeface="Times New Roman" pitchFamily="18" charset="0"/>
              </a:rPr>
              <a:t> is designed to synchronize these processes. The maximum and minimal values of </a:t>
            </a:r>
            <a:r>
              <a:rPr lang="en-US" altLang="zh-CN" sz="2400" i="1" dirty="0">
                <a:cs typeface="Times New Roman" pitchFamily="18" charset="0"/>
              </a:rPr>
              <a:t>R</a:t>
            </a:r>
            <a:r>
              <a:rPr lang="en-US" altLang="zh-CN" sz="2400" dirty="0">
                <a:cs typeface="Times New Roman" pitchFamily="18" charset="0"/>
              </a:rPr>
              <a:t> are </a:t>
            </a:r>
            <a:r>
              <a:rPr lang="en-US" altLang="zh-CN" sz="2400" u="sng" dirty="0">
                <a:cs typeface="Times New Roman" pitchFamily="18" charset="0"/>
              </a:rPr>
              <a:t>           </a:t>
            </a:r>
            <a:r>
              <a:rPr lang="en-US" altLang="zh-CN" sz="2400" dirty="0">
                <a:cs typeface="Times New Roman" pitchFamily="18" charset="0"/>
              </a:rPr>
              <a:t>respectively</a:t>
            </a:r>
          </a:p>
          <a:p>
            <a:pPr lvl="1"/>
            <a:r>
              <a:rPr lang="en-US" altLang="zh-CN" sz="2400" dirty="0">
                <a:cs typeface="Times New Roman" pitchFamily="18" charset="0"/>
              </a:rPr>
              <a:t>      A. 10, -4           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B. 6, -4       </a:t>
            </a:r>
          </a:p>
          <a:p>
            <a:pPr marL="357505" lvl="1" indent="0">
              <a:buNone/>
            </a:pP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         </a:t>
            </a:r>
            <a:r>
              <a:rPr lang="en-US" altLang="zh-CN" sz="2400" dirty="0">
                <a:cs typeface="Times New Roman" pitchFamily="18" charset="0"/>
              </a:rPr>
              <a:t>C. 10, 6              D. 6, -10</a:t>
            </a:r>
            <a:endParaRPr lang="zh-CN" altLang="zh-CN" sz="2400" dirty="0"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330B0B-5B5D-4424-84CE-648BFE26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DCD2-B940-4D11-ADC2-0006356D5C7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9476D2-0350-42E2-A2CB-31AB1F83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3D713C6-C9D2-4AD6-AB73-5196E9453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176" y="2611597"/>
            <a:ext cx="5775940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value range of S</a:t>
            </a:r>
            <a:r>
              <a:rPr lang="zh-CN" altLang="en-US" sz="2400" dirty="0">
                <a:latin typeface="+mn-lt"/>
              </a:rPr>
              <a:t>：</a:t>
            </a:r>
            <a:r>
              <a:rPr lang="en-US" altLang="zh-CN" sz="2400" dirty="0">
                <a:latin typeface="+mn-lt"/>
              </a:rPr>
              <a:t>[m-n, m], e.g. n=10, m=6 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49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39A6F-3CA0-4FFB-95B6-9660C7BF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CCFAF-3914-46CA-AE3D-846EBA14B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/>
              <a:t>Classical problems of synchronization by semaphores</a:t>
            </a:r>
            <a:r>
              <a:rPr lang="en-US" altLang="zh-CN" dirty="0">
                <a:solidFill>
                  <a:schemeClr val="hlink"/>
                </a:solidFill>
              </a:rPr>
              <a:t> </a:t>
            </a:r>
            <a:r>
              <a:rPr lang="en-US" altLang="zh-CN" dirty="0"/>
              <a:t>(§6.6) (</a:t>
            </a:r>
            <a:r>
              <a:rPr lang="en-US" altLang="zh-CN" u="sng" dirty="0"/>
              <a:t>*</a:t>
            </a:r>
            <a:r>
              <a:rPr lang="zh-CN" altLang="en-US" u="sng" dirty="0"/>
              <a:t>掌握*</a:t>
            </a:r>
            <a:r>
              <a:rPr lang="zh-CN" altLang="en-US" dirty="0"/>
              <a:t>)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bounded- buffer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readers-writers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dining-philosophers problem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/>
              <a:t>Case studies (§6.8) (</a:t>
            </a:r>
            <a:r>
              <a:rPr lang="en-US" altLang="zh-CN" u="sng" dirty="0"/>
              <a:t>*</a:t>
            </a:r>
            <a:r>
              <a:rPr lang="zh-CN" altLang="en-US" u="sng" dirty="0"/>
              <a:t>知道*</a:t>
            </a:r>
            <a:r>
              <a:rPr lang="zh-CN" altLang="en-US" dirty="0"/>
              <a:t>)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synchronization in Linux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/>
              <a:t>synchronization in Solaris2 &amp; Windows XP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zh-CN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E4BFA"/>
                </a:solidFill>
              </a:rPr>
              <a:t>做题，上机实验！！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ABC33-DD7A-4E5F-87FA-F22612D9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6D61-A563-45A3-AAC6-B2AD00739B4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7295C-072F-448D-9AC0-7F4C8E07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119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8250D-0946-4144-9C7F-B365E84F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Semaphore Usage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CF1351-59B7-45B1-A777-BDA61298A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6675675"/>
          </a:xfrm>
        </p:spPr>
        <p:txBody>
          <a:bodyPr>
            <a:normAutofit/>
          </a:bodyPr>
          <a:lstStyle/>
          <a:p>
            <a:r>
              <a:rPr lang="en-US" altLang="zh-CN" dirty="0"/>
              <a:t>Two types of semaphores</a:t>
            </a:r>
          </a:p>
          <a:p>
            <a:r>
              <a:rPr lang="en-US" altLang="zh-CN" b="1" i="1" dirty="0">
                <a:solidFill>
                  <a:srgbClr val="2E4BFA"/>
                </a:solidFill>
              </a:rPr>
              <a:t>Counting</a:t>
            </a:r>
            <a:r>
              <a:rPr lang="en-US" altLang="zh-CN" dirty="0"/>
              <a:t> semaphore (</a:t>
            </a:r>
            <a:r>
              <a:rPr lang="zh-CN" altLang="en-US" dirty="0"/>
              <a:t>计数、一般信号量) </a:t>
            </a:r>
            <a:endParaRPr lang="en-US" altLang="zh-CN" dirty="0"/>
          </a:p>
          <a:p>
            <a:pPr lvl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dirty="0"/>
              <a:t>integer value can range over an unrestricted domain</a:t>
            </a:r>
          </a:p>
          <a:p>
            <a:pPr lvl="2">
              <a:tabLst>
                <a:tab pos="2513013" algn="l"/>
                <a:tab pos="2857500" algn="l"/>
                <a:tab pos="3148013" algn="l"/>
              </a:tabLst>
            </a:pPr>
            <a:r>
              <a:rPr lang="zh-CN" altLang="en-US" dirty="0"/>
              <a:t>用于进程间同步、互斥</a:t>
            </a:r>
          </a:p>
          <a:p>
            <a:pPr lvl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dirty="0"/>
              <a:t>the value corresponds to the number of shared resources usable</a:t>
            </a:r>
            <a:endParaRPr lang="zh-CN" altLang="en-US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i="1" dirty="0">
                <a:solidFill>
                  <a:srgbClr val="2E4BFA"/>
                </a:solidFill>
              </a:rPr>
              <a:t>Binary </a:t>
            </a:r>
            <a:r>
              <a:rPr lang="en-US" altLang="zh-CN" dirty="0"/>
              <a:t>semaphore </a:t>
            </a:r>
            <a:r>
              <a:rPr lang="zh-CN" altLang="en-US" dirty="0"/>
              <a:t>(二元信号量)</a:t>
            </a:r>
            <a:endParaRPr lang="en-US" altLang="zh-CN" dirty="0"/>
          </a:p>
          <a:p>
            <a:pPr lvl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dirty="0"/>
              <a:t>integer value can range only between 0 and 1, be simpler to implement</a:t>
            </a:r>
          </a:p>
          <a:p>
            <a:pPr lvl="2">
              <a:tabLst>
                <a:tab pos="2513013" algn="l"/>
                <a:tab pos="2857500" algn="l"/>
                <a:tab pos="3148013" algn="l"/>
              </a:tabLst>
            </a:pPr>
            <a:r>
              <a:rPr lang="zh-CN" altLang="en-US" dirty="0"/>
              <a:t>用于进程间互斥</a:t>
            </a:r>
            <a:endParaRPr lang="en-US" altLang="zh-CN" dirty="0"/>
          </a:p>
          <a:p>
            <a:pPr lvl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dirty="0"/>
              <a:t>binary semaphore </a:t>
            </a:r>
            <a:r>
              <a:rPr lang="zh-CN" altLang="en-US" dirty="0"/>
              <a:t>也称为</a:t>
            </a:r>
            <a:r>
              <a:rPr lang="en-US" altLang="zh-CN" dirty="0"/>
              <a:t>mutex lock (</a:t>
            </a:r>
            <a:r>
              <a:rPr lang="zh-CN" altLang="en-US" dirty="0"/>
              <a:t>互斥锁)</a:t>
            </a:r>
            <a:endParaRPr lang="en-US" altLang="zh-CN" sz="2400" dirty="0"/>
          </a:p>
          <a:p>
            <a:pPr eaLnBrk="1" hangingPunct="1">
              <a:tabLst>
                <a:tab pos="2513013" algn="l"/>
                <a:tab pos="2857500" algn="l"/>
                <a:tab pos="3148013" algn="l"/>
              </a:tabLst>
            </a:pPr>
            <a:r>
              <a:rPr lang="zh-CN" altLang="en-US" sz="2400" dirty="0"/>
              <a:t>同步</a:t>
            </a:r>
            <a:r>
              <a:rPr lang="zh-CN" altLang="en-US" dirty="0"/>
              <a:t>：</a:t>
            </a:r>
            <a:r>
              <a:rPr lang="zh-CN" altLang="en-US" sz="2400" dirty="0"/>
              <a:t>相互协作多个进程间，由于需要协调它们的工作而相互等待，或需要相互交换信息而产生的制约关系</a:t>
            </a:r>
            <a:endParaRPr lang="en-US" altLang="zh-CN" sz="2000" dirty="0"/>
          </a:p>
          <a:p>
            <a:pPr eaLnBrk="1" hangingPunct="1">
              <a:tabLst>
                <a:tab pos="2513013" algn="l"/>
                <a:tab pos="2857500" algn="l"/>
                <a:tab pos="3148013" algn="l"/>
              </a:tabLst>
            </a:pPr>
            <a:r>
              <a:rPr lang="zh-CN" altLang="en-US" sz="2400" dirty="0"/>
              <a:t>互斥</a:t>
            </a:r>
            <a:r>
              <a:rPr lang="zh-CN" altLang="en-US" dirty="0"/>
              <a:t>：</a:t>
            </a:r>
            <a:r>
              <a:rPr lang="zh-CN" altLang="en-US" sz="2400" dirty="0"/>
              <a:t>进程间因相互竞争使用临界资源而产生的制约</a:t>
            </a:r>
            <a:endParaRPr lang="en-US" altLang="zh-CN" sz="2400" dirty="0"/>
          </a:p>
          <a:p>
            <a:pPr eaLnBrk="1" hangingPunct="1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282D2-68C1-41EC-A3D0-2CB57C20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8903-C1B1-4063-BC16-816B633F2DE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292D1A-896D-43CF-8E94-003DC9BF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347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B1EDA-C379-4F3F-89E2-4A4CD11D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Usage in Mutual Exclusion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42BFA-4F99-47DA-8E3C-AB342CF3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b="1" dirty="0">
                <a:solidFill>
                  <a:srgbClr val="2E4BFA"/>
                </a:solidFill>
              </a:rPr>
              <a:t>Mutual exclusion</a:t>
            </a:r>
            <a:r>
              <a:rPr lang="en-US" altLang="zh-CN" sz="2400" dirty="0"/>
              <a:t> for </a:t>
            </a:r>
            <a:r>
              <a:rPr lang="en-US" altLang="zh-CN" sz="2400" i="1" dirty="0"/>
              <a:t>n</a:t>
            </a:r>
            <a:r>
              <a:rPr lang="en-US" altLang="zh-CN" sz="2400" dirty="0"/>
              <a:t> processes to concurrently access resource R</a:t>
            </a:r>
          </a:p>
          <a:p>
            <a:pPr lvl="1" eaLnBrk="1" hangingPunct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dirty="0"/>
              <a:t>shared data/resource R by </a:t>
            </a:r>
            <a:r>
              <a:rPr lang="en-US" altLang="zh-CN" sz="2400" i="1" dirty="0"/>
              <a:t>n</a:t>
            </a:r>
            <a:r>
              <a:rPr lang="en-US" altLang="zh-CN" sz="2400" dirty="0"/>
              <a:t> processes</a:t>
            </a:r>
          </a:p>
          <a:p>
            <a:pPr eaLnBrk="1" hangingPunct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dirty="0"/>
              <a:t>	     semaphore </a:t>
            </a:r>
            <a:r>
              <a:rPr lang="en-US" altLang="zh-CN" sz="2400" b="1" dirty="0"/>
              <a:t>mutex</a:t>
            </a:r>
            <a:r>
              <a:rPr lang="en-US" altLang="zh-CN" sz="2400" dirty="0"/>
              <a:t>;   /* corresponding to shared data/resource,</a:t>
            </a:r>
          </a:p>
          <a:p>
            <a:pPr eaLnBrk="1" hangingPunct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dirty="0"/>
              <a:t>                                              initially mutex = 1</a:t>
            </a:r>
          </a:p>
          <a:p>
            <a:pPr lvl="1" eaLnBrk="1" hangingPunct="1"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dirty="0"/>
              <a:t>Process P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: </a:t>
            </a:r>
            <a:br>
              <a:rPr lang="en-US" altLang="zh-CN" sz="2400" dirty="0"/>
            </a:br>
            <a:r>
              <a:rPr lang="en-US" altLang="zh-CN" sz="2400" dirty="0"/>
              <a:t>do {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2E4BFA"/>
                </a:solidFill>
              </a:rPr>
              <a:t>wait(mutex) ;</a:t>
            </a:r>
            <a:br>
              <a:rPr lang="en-US" altLang="zh-CN" sz="2400" dirty="0">
                <a:solidFill>
                  <a:schemeClr val="folHlink"/>
                </a:solidFill>
              </a:rPr>
            </a:br>
            <a:r>
              <a:rPr lang="en-US" altLang="zh-CN" sz="2400" dirty="0"/>
              <a:t>    critical section</a:t>
            </a:r>
          </a:p>
          <a:p>
            <a:pPr eaLnBrk="1" hangingPunct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altLang="zh-CN" sz="2400" dirty="0"/>
              <a:t> 	         </a:t>
            </a:r>
            <a:r>
              <a:rPr lang="en-US" altLang="zh-CN" sz="2400" dirty="0">
                <a:solidFill>
                  <a:srgbClr val="2E4BFA"/>
                </a:solidFill>
              </a:rPr>
              <a:t>signal(mutex) </a:t>
            </a:r>
            <a:r>
              <a:rPr lang="en-US" altLang="zh-CN" sz="2400" dirty="0">
                <a:solidFill>
                  <a:schemeClr val="folHlink"/>
                </a:solidFill>
              </a:rPr>
              <a:t>;</a:t>
            </a:r>
            <a:br>
              <a:rPr lang="en-US" altLang="zh-CN" sz="2400" dirty="0"/>
            </a:br>
            <a:r>
              <a:rPr lang="en-US" altLang="zh-CN" sz="2400" dirty="0"/>
              <a:t>         remainder section</a:t>
            </a:r>
            <a:br>
              <a:rPr lang="en-US" altLang="zh-CN" sz="2400" dirty="0"/>
            </a:br>
            <a:r>
              <a:rPr lang="en-US" altLang="zh-CN" sz="2400" dirty="0"/>
              <a:t>    } while (1);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3A0EC-D98A-4125-BD87-AEC4E3F6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EFC6-CF64-4E27-824D-88FF95CC7D7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E8CAC7-ED5D-49AC-B1EF-3DAFB3A0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36FF9BF-5A84-4971-8FF4-D3A712867DA9}"/>
              </a:ext>
            </a:extLst>
          </p:cNvPr>
          <p:cNvSpPr txBox="1"/>
          <p:nvPr/>
        </p:nvSpPr>
        <p:spPr>
          <a:xfrm>
            <a:off x="8985408" y="1622124"/>
            <a:ext cx="232884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针对共享资源</a:t>
            </a:r>
            <a:r>
              <a:rPr lang="en-US" altLang="zh-CN" sz="2400" dirty="0">
                <a:ea typeface="微软雅黑 Light" panose="020B0502040204020203" pitchFamily="34" charset="-122"/>
              </a:rPr>
              <a:t>R</a:t>
            </a:r>
            <a:r>
              <a:rPr lang="zh-CN" altLang="en-US" sz="2400" dirty="0">
                <a:ea typeface="微软雅黑 Light" panose="020B0502040204020203" pitchFamily="34" charset="-122"/>
              </a:rPr>
              <a:t>，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ea typeface="微软雅黑 Light" panose="020B0502040204020203" pitchFamily="34" charset="-122"/>
              </a:rPr>
              <a:t>设立</a:t>
            </a:r>
            <a:r>
              <a:rPr lang="en-US" altLang="zh-CN" sz="2400" dirty="0" err="1">
                <a:ea typeface="微软雅黑 Light" panose="020B0502040204020203" pitchFamily="34" charset="-122"/>
              </a:rPr>
              <a:t>mutex</a:t>
            </a:r>
            <a:endParaRPr lang="zh-CN" altLang="en-US" sz="24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774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9542-BDA3-474D-AE1C-235B1EA5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Usage in Synchronization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75BD4-C41D-4D39-B77C-B01578C6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2E4BFA"/>
                </a:solidFill>
              </a:rPr>
              <a:t>Synchronizing</a:t>
            </a:r>
            <a:r>
              <a:rPr lang="en-US" altLang="zh-CN" sz="2400" dirty="0"/>
              <a:t> of  </a:t>
            </a:r>
            <a:r>
              <a:rPr lang="en-US" altLang="zh-CN" sz="2400" i="1" dirty="0"/>
              <a:t>n </a:t>
            </a:r>
            <a:r>
              <a:rPr lang="en-US" altLang="zh-CN" sz="2400" dirty="0"/>
              <a:t>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concurrent process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with statement S</a:t>
            </a:r>
            <a:r>
              <a:rPr lang="en-US" altLang="zh-CN" baseline="-25000" dirty="0"/>
              <a:t>1</a:t>
            </a:r>
            <a:r>
              <a:rPr lang="en-US" altLang="zh-CN" sz="2400" dirty="0"/>
              <a:t> and  process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with statement 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requirement:  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 should be executed only after 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has completed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and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share semaphore </a:t>
            </a:r>
            <a:r>
              <a:rPr lang="en-US" altLang="zh-CN" sz="2400" b="1" dirty="0">
                <a:solidFill>
                  <a:srgbClr val="FF0000"/>
                </a:solidFill>
              </a:rPr>
              <a:t>synch</a:t>
            </a:r>
            <a:r>
              <a:rPr lang="en-US" altLang="zh-CN" sz="2400" b="1" dirty="0">
                <a:solidFill>
                  <a:schemeClr val="hlink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</a:rPr>
              <a:t>表示</a:t>
            </a:r>
            <a:r>
              <a:rPr lang="en-US" altLang="zh-CN" sz="2400" b="1" dirty="0">
                <a:solidFill>
                  <a:srgbClr val="FF0000"/>
                </a:solidFill>
              </a:rPr>
              <a:t>S1</a:t>
            </a:r>
            <a:r>
              <a:rPr lang="zh-CN" altLang="en-US" sz="2400" b="1" dirty="0">
                <a:solidFill>
                  <a:srgbClr val="FF0000"/>
                </a:solidFill>
              </a:rPr>
              <a:t>是否已经执行完) 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which is initialized to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:  M1;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   S</a:t>
            </a:r>
            <a:r>
              <a:rPr lang="en-US" altLang="zh-CN" baseline="-25000" dirty="0"/>
              <a:t>1</a:t>
            </a:r>
            <a:r>
              <a:rPr lang="en-US" altLang="zh-CN" sz="2400" dirty="0"/>
              <a:t>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   signal(synch);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P</a:t>
            </a:r>
            <a:r>
              <a:rPr lang="en-US" altLang="zh-CN" baseline="-25000" dirty="0"/>
              <a:t>2</a:t>
            </a:r>
            <a:r>
              <a:rPr lang="en-US" altLang="zh-CN" sz="2400" dirty="0"/>
              <a:t>: M</a:t>
            </a:r>
            <a:r>
              <a:rPr lang="en-US" altLang="zh-CN" baseline="-25000" dirty="0"/>
              <a:t>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   wait(synch);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   S</a:t>
            </a:r>
            <a:r>
              <a:rPr lang="en-US" altLang="zh-CN" baseline="-25000" dirty="0"/>
              <a:t>2</a:t>
            </a:r>
            <a:r>
              <a:rPr lang="en-US" altLang="zh-CN" sz="2400" dirty="0"/>
              <a:t>;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89B76-002E-4D47-B8DD-E4BD02B7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5F7C-29BD-4565-8D7D-60E289519898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3CBC98-0391-4F38-97C7-22588B59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155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C9696-3923-4863-BBBF-DFB47BB2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F48BE-FAA7-4EE6-84D1-ABE92E753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 algn="just" eaLnBrk="1" hangingPunct="1">
              <a:lnSpc>
                <a:spcPct val="90000"/>
              </a:lnSpc>
            </a:pPr>
            <a:r>
              <a:rPr lang="en-US" altLang="zh-CN" sz="2400" dirty="0">
                <a:cs typeface="Segoe UI" panose="020B0502040204020203" pitchFamily="34" charset="0"/>
              </a:rPr>
              <a:t>Consider processes P1, P2, and P3 in the following figures. </a:t>
            </a:r>
          </a:p>
          <a:p>
            <a:pPr marL="571500" lvl="1" indent="-190500" eaLnBrk="1" hangingPunct="1">
              <a:lnSpc>
                <a:spcPct val="90000"/>
              </a:lnSpc>
            </a:pPr>
            <a:r>
              <a:rPr lang="en-US" altLang="zh-CN" sz="2400" dirty="0">
                <a:cs typeface="Segoe UI" panose="020B0502040204020203" pitchFamily="34" charset="0"/>
              </a:rPr>
              <a:t>in Fig. (a), only after P1 ends, can P2 begin. And only after P2 ends, can P3 begin; </a:t>
            </a:r>
          </a:p>
          <a:p>
            <a:pPr marL="571500" lvl="1" indent="-190500" eaLnBrk="1" hangingPunct="1">
              <a:lnSpc>
                <a:spcPct val="90000"/>
              </a:lnSpc>
            </a:pPr>
            <a:r>
              <a:rPr lang="en-US" altLang="zh-CN" sz="2400" dirty="0">
                <a:cs typeface="Segoe UI" panose="020B0502040204020203" pitchFamily="34" charset="0"/>
              </a:rPr>
              <a:t>in Fig. (b), only after both P1 and P2 end, can P3 begin; </a:t>
            </a:r>
          </a:p>
          <a:p>
            <a:pPr marL="571500" lvl="1" indent="-190500" eaLnBrk="1" hangingPunct="1">
              <a:lnSpc>
                <a:spcPct val="90000"/>
              </a:lnSpc>
            </a:pPr>
            <a:r>
              <a:rPr lang="en-US" altLang="zh-CN" sz="2400" dirty="0">
                <a:cs typeface="Segoe UI" panose="020B0502040204020203" pitchFamily="34" charset="0"/>
              </a:rPr>
              <a:t>in Fig. (c), only after P1 ends, can both P2 and P3 begin</a:t>
            </a:r>
          </a:p>
          <a:p>
            <a:pPr marL="190500" indent="-190500" eaLnBrk="1" hangingPunct="1">
              <a:lnSpc>
                <a:spcPct val="90000"/>
              </a:lnSpc>
            </a:pPr>
            <a:r>
              <a:rPr lang="en-US" altLang="zh-CN" sz="2400" dirty="0">
                <a:cs typeface="Segoe UI" panose="020B0502040204020203" pitchFamily="34" charset="0"/>
              </a:rPr>
              <a:t>Define semaphores, and synchronize the execution of P1, P2, and P3 by wait() and signal() on these semaphores.  Assuming the main bodies of P1, P2, and P3 are as follows</a:t>
            </a:r>
          </a:p>
          <a:p>
            <a:pPr marL="571500" lvl="1" indent="-1905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cs typeface="Segoe UI" panose="020B0502040204020203" pitchFamily="34" charset="0"/>
              </a:rPr>
              <a:t>        </a:t>
            </a:r>
            <a:r>
              <a:rPr lang="en-US" altLang="zh-CN" sz="2400" dirty="0">
                <a:solidFill>
                  <a:srgbClr val="2E4BFA"/>
                </a:solidFill>
                <a:cs typeface="Segoe UI" panose="020B0502040204020203" pitchFamily="34" charset="0"/>
              </a:rPr>
              <a:t>P1</a:t>
            </a:r>
            <a:r>
              <a:rPr lang="en-US" altLang="zh-CN" sz="2400" dirty="0">
                <a:cs typeface="Segoe UI" panose="020B0502040204020203" pitchFamily="34" charset="0"/>
              </a:rPr>
              <a:t>:</a:t>
            </a:r>
            <a:r>
              <a:rPr lang="en-US" altLang="zh-CN" sz="2400" dirty="0">
                <a:solidFill>
                  <a:schemeClr val="folHlink"/>
                </a:solidFill>
                <a:cs typeface="Segoe UI" panose="020B0502040204020203" pitchFamily="34" charset="0"/>
              </a:rPr>
              <a:t>                    </a:t>
            </a:r>
            <a:r>
              <a:rPr lang="en-US" altLang="zh-CN" sz="2400" dirty="0">
                <a:solidFill>
                  <a:srgbClr val="2E4BFA"/>
                </a:solidFill>
                <a:cs typeface="Segoe UI" panose="020B0502040204020203" pitchFamily="34" charset="0"/>
              </a:rPr>
              <a:t>P2</a:t>
            </a:r>
            <a:r>
              <a:rPr lang="en-US" altLang="zh-CN" sz="2400" dirty="0">
                <a:cs typeface="Segoe UI" panose="020B0502040204020203" pitchFamily="34" charset="0"/>
              </a:rPr>
              <a:t>: </a:t>
            </a:r>
            <a:r>
              <a:rPr lang="en-US" altLang="zh-CN" sz="2400" dirty="0">
                <a:solidFill>
                  <a:schemeClr val="folHlink"/>
                </a:solidFill>
                <a:cs typeface="Segoe UI" panose="020B0502040204020203" pitchFamily="34" charset="0"/>
              </a:rPr>
              <a:t>                        </a:t>
            </a:r>
            <a:r>
              <a:rPr lang="en-US" altLang="zh-CN" sz="2400" dirty="0">
                <a:solidFill>
                  <a:srgbClr val="2E4BFA"/>
                </a:solidFill>
                <a:cs typeface="Segoe UI" panose="020B0502040204020203" pitchFamily="34" charset="0"/>
              </a:rPr>
              <a:t>P3</a:t>
            </a:r>
            <a:r>
              <a:rPr lang="en-US" altLang="zh-CN" sz="2400" dirty="0">
                <a:cs typeface="Segoe UI" panose="020B0502040204020203" pitchFamily="34" charset="0"/>
              </a:rPr>
              <a:t>:</a:t>
            </a:r>
          </a:p>
          <a:p>
            <a:pPr marL="571500" lvl="1" indent="-1905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 dirty="0">
                <a:cs typeface="Segoe UI" panose="020B0502040204020203" pitchFamily="34" charset="0"/>
              </a:rPr>
              <a:t>    </a:t>
            </a:r>
            <a:r>
              <a:rPr lang="en-US" altLang="zh-CN" sz="2400" dirty="0">
                <a:cs typeface="Segoe UI" panose="020B0502040204020203" pitchFamily="34" charset="0"/>
              </a:rPr>
              <a:t>begin                  </a:t>
            </a:r>
            <a:r>
              <a:rPr lang="en-US" altLang="zh-CN" sz="2400" dirty="0" err="1">
                <a:cs typeface="Segoe UI" panose="020B0502040204020203" pitchFamily="34" charset="0"/>
              </a:rPr>
              <a:t>begin</a:t>
            </a:r>
            <a:r>
              <a:rPr lang="en-US" altLang="zh-CN" sz="2400" dirty="0">
                <a:cs typeface="Segoe UI" panose="020B0502040204020203" pitchFamily="34" charset="0"/>
              </a:rPr>
              <a:t>                      </a:t>
            </a:r>
            <a:r>
              <a:rPr lang="en-US" altLang="zh-CN" sz="2400" dirty="0" err="1">
                <a:cs typeface="Segoe UI" panose="020B0502040204020203" pitchFamily="34" charset="0"/>
              </a:rPr>
              <a:t>begin</a:t>
            </a:r>
            <a:endParaRPr lang="en-US" altLang="zh-CN" sz="2400" dirty="0">
              <a:cs typeface="Segoe UI" panose="020B0502040204020203" pitchFamily="34" charset="0"/>
            </a:endParaRPr>
          </a:p>
          <a:p>
            <a:pPr marL="571500" lvl="1" indent="-1905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cs typeface="Segoe UI" panose="020B0502040204020203" pitchFamily="34" charset="0"/>
              </a:rPr>
              <a:t>      S1;                      S3;                           S5;</a:t>
            </a:r>
          </a:p>
          <a:p>
            <a:pPr marL="571500" lvl="1" indent="-1905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cs typeface="Segoe UI" panose="020B0502040204020203" pitchFamily="34" charset="0"/>
              </a:rPr>
              <a:t>      S2;                      S4;                           S6;</a:t>
            </a:r>
          </a:p>
          <a:p>
            <a:pPr marL="571500" lvl="1" indent="-19050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cs typeface="Segoe UI" panose="020B0502040204020203" pitchFamily="34" charset="0"/>
              </a:rPr>
              <a:t>     end                     </a:t>
            </a:r>
            <a:r>
              <a:rPr lang="en-US" altLang="zh-CN" sz="2400" dirty="0" err="1">
                <a:cs typeface="Segoe UI" panose="020B0502040204020203" pitchFamily="34" charset="0"/>
              </a:rPr>
              <a:t>end</a:t>
            </a:r>
            <a:r>
              <a:rPr lang="en-US" altLang="zh-CN" sz="2400" dirty="0">
                <a:cs typeface="Segoe UI" panose="020B0502040204020203" pitchFamily="34" charset="0"/>
              </a:rPr>
              <a:t>                         </a:t>
            </a:r>
            <a:r>
              <a:rPr lang="en-US" altLang="zh-CN" sz="2400" dirty="0" err="1">
                <a:cs typeface="Segoe UI" panose="020B0502040204020203" pitchFamily="34" charset="0"/>
              </a:rPr>
              <a:t>end</a:t>
            </a:r>
            <a:endParaRPr lang="zh-CN" altLang="en-US" dirty="0">
              <a:cs typeface="Segoe U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E2F20D-5F5F-4705-8D1A-0F0E14A7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6BF3D-33BC-4E84-901D-5C78088D3B2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C42C9B-AC43-4FE0-BF03-30DA7530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551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322966-3ACD-415C-9118-B1F1569C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A9E52-9AFE-4D8E-8BE5-B988961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400A0-2590-4F34-9558-B9C6B8EA783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BDF5FAFF-9EC0-4265-AC87-F567AC245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4350" y="856527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9AE9F099-C135-4030-AFB7-B21917714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8750" y="399327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C4A55EB-1291-477D-B633-0A7FF805D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550" y="3993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P1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C21602C-B24B-4687-88B4-C2342A667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750" y="3993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P2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42FB783-7798-4291-AD1F-41EC77B4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150" y="3993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P3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CC618541-FAAE-4B63-BA5B-14C8FFC9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7875" y="974002"/>
            <a:ext cx="10198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(a)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127A3B5-E5F5-4308-8FF4-8CBFA3CA5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150" y="2532927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F4871F8-CDE8-452E-B98E-E09DCAE7D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950" y="20757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P1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A6A7C46F-6A35-4CE2-8419-8E3A09E6C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950" y="34473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P2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34BA0913-3526-46F5-A416-711E7E6AD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550" y="25329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P3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A5F10626-966F-4D05-8D0E-592BC6CF5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50" y="3599727"/>
            <a:ext cx="1034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(b)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0C27A61B-59AF-445E-9B8C-D4620DE7E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50" y="4818927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4782C530-27E1-4F87-B8BB-2A2FD0BB7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150" y="48189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P1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B2C59A41-E1DF-445E-97DC-202FC2435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150" y="43617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P2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DBB3A229-3F0C-4B2A-A592-F8CAD1D88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350" y="588572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P3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1D683494-6976-48BA-A7AD-400C28345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50" y="5961927"/>
            <a:ext cx="100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(c)</a:t>
            </a:r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7EE07362-CB70-4572-8836-260424C61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550" y="78032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2EDB5BE0-1DD9-480C-93FC-04CE84698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950" y="856527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F0B101D8-0F8A-4DD4-A6BC-0680AF03D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50" y="78032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332E5785-BEEF-40E9-A970-DF871C360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7350" y="856527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07B1F17A-8459-4750-881D-DBE3F14A0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4350" y="2075727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A7A14AE3-DA52-4561-AF3E-F19074F24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950" y="291392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599A5302-3E6F-4485-89D8-87B6CC53E9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4350" y="3066327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1EA81923-F3BB-4ED0-BA0E-DCCB90914E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4350" y="2990127"/>
            <a:ext cx="3505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EA141CEB-8CA7-469B-9B24-81C7910C14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1950" y="5276127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AutoShape 27">
            <a:extLst>
              <a:ext uri="{FF2B5EF4-FFF2-40B4-BE49-F238E27FC236}">
                <a16:creationId xmlns:a16="http://schemas.microsoft.com/office/drawing/2014/main" id="{2797C9B7-5E4F-4241-9B28-B0C76AD9F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550" y="519992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124269DC-7708-4286-92C1-1BB85D72F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1950" y="4437927"/>
            <a:ext cx="3581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4C112507-322B-493A-9783-8089B5B54E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5750" y="5276127"/>
            <a:ext cx="36576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90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C84D6-C3AC-46FE-BCE1-441418CC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F40DD-A445-4400-B0B2-CD5F6F2B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 eaLnBrk="1" hangingPunct="1">
              <a:lnSpc>
                <a:spcPct val="110000"/>
              </a:lnSpc>
            </a:pPr>
            <a:r>
              <a:rPr lang="en-US" altLang="zh-CN" sz="2400" dirty="0"/>
              <a:t>Initially, defining and initializing </a:t>
            </a:r>
            <a:r>
              <a:rPr lang="en-US" altLang="zh-CN" sz="2400" b="1" dirty="0">
                <a:solidFill>
                  <a:srgbClr val="FF0000"/>
                </a:solidFill>
              </a:rPr>
              <a:t>binary</a:t>
            </a:r>
            <a:r>
              <a:rPr lang="en-US" altLang="zh-CN" sz="2400" dirty="0"/>
              <a:t> semaphores S1 and S2 as:</a:t>
            </a:r>
          </a:p>
          <a:p>
            <a:pPr marL="571500" lvl="1" indent="-190500" eaLnBrk="1" hangingPunct="1"/>
            <a:r>
              <a:rPr lang="en-US" altLang="zh-CN" sz="2400" dirty="0"/>
              <a:t>(binary) semaphores mutex1, mutex2; </a:t>
            </a:r>
          </a:p>
          <a:p>
            <a:pPr marL="571500" lvl="1" indent="-190500" eaLnBrk="1" hangingPunct="1"/>
            <a:r>
              <a:rPr lang="en-US" altLang="zh-CN" sz="2400" dirty="0"/>
              <a:t>sync1:=0,  sync2:=0;</a:t>
            </a:r>
          </a:p>
          <a:p>
            <a:pPr marL="190500" indent="-190500" algn="just" eaLnBrk="1" hangingPunct="1">
              <a:lnSpc>
                <a:spcPct val="110000"/>
              </a:lnSpc>
            </a:pPr>
            <a:r>
              <a:rPr lang="en-US" altLang="zh-CN" sz="2400" dirty="0"/>
              <a:t> For processes in Fig. (a) </a:t>
            </a:r>
          </a:p>
          <a:p>
            <a:pPr marL="190500" indent="-19050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/>
              <a:t>     </a:t>
            </a:r>
            <a:r>
              <a:rPr lang="en-US" altLang="zh-CN" sz="2400" b="1" dirty="0"/>
              <a:t>P1:                             P2:                            P3</a:t>
            </a:r>
            <a:r>
              <a:rPr lang="en-US" altLang="zh-CN" sz="2400" dirty="0"/>
              <a:t>:</a:t>
            </a:r>
          </a:p>
          <a:p>
            <a:pPr marL="190500" indent="-19050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/>
              <a:t>  begin                         begin                        </a:t>
            </a:r>
            <a:r>
              <a:rPr lang="en-US" altLang="zh-CN" sz="2400" dirty="0" err="1"/>
              <a:t>begin</a:t>
            </a:r>
            <a:endParaRPr lang="en-US" altLang="zh-CN" sz="2400" dirty="0"/>
          </a:p>
          <a:p>
            <a:pPr marL="190500" indent="-190500" algn="just" eaLnBrk="1" hangingPunct="1">
              <a:lnSpc>
                <a:spcPct val="110000"/>
              </a:lnSpc>
              <a:buNone/>
            </a:pPr>
            <a:r>
              <a:rPr lang="en-US" altLang="zh-CN" sz="2400" dirty="0"/>
              <a:t>   S1;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</a:t>
            </a:r>
            <a:r>
              <a:rPr lang="en-US" altLang="zh-CN" sz="2400" dirty="0"/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1);</a:t>
            </a:r>
            <a:r>
              <a:rPr lang="en-US" altLang="zh-CN" sz="2400" dirty="0"/>
              <a:t>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</a:t>
            </a:r>
            <a:r>
              <a:rPr lang="en-US" altLang="zh-CN" sz="2400" dirty="0"/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2);</a:t>
            </a:r>
            <a:endParaRPr lang="en-US" altLang="zh-CN" sz="2400" dirty="0"/>
          </a:p>
          <a:p>
            <a:pPr marL="190500" indent="-19050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/>
              <a:t>   S2;                             S3;                              S5;</a:t>
            </a:r>
          </a:p>
          <a:p>
            <a:pPr marL="190500" indent="-190500" algn="just"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signal(</a:t>
            </a:r>
            <a:r>
              <a:rPr lang="en-US" altLang="zh-CN" sz="2400" dirty="0"/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1); </a:t>
            </a:r>
            <a:r>
              <a:rPr lang="en-US" altLang="zh-CN" sz="2400" dirty="0"/>
              <a:t>          S4;                              S6;</a:t>
            </a:r>
          </a:p>
          <a:p>
            <a:pPr marL="190500" indent="-190500" algn="just" eaLnBrk="1" hangingPunct="1">
              <a:lnSpc>
                <a:spcPct val="110000"/>
              </a:lnSpc>
              <a:buNone/>
            </a:pPr>
            <a:r>
              <a:rPr lang="en-US" altLang="zh-CN" sz="2400" dirty="0"/>
              <a:t>  end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signal(</a:t>
            </a:r>
            <a:r>
              <a:rPr lang="en-US" altLang="zh-CN" sz="2400" dirty="0"/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2)</a:t>
            </a:r>
            <a:r>
              <a:rPr lang="en-US" altLang="zh-CN" sz="2400" dirty="0"/>
              <a:t>;          end</a:t>
            </a:r>
          </a:p>
          <a:p>
            <a:pPr marL="190500" indent="-190500" algn="just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/>
              <a:t>                                      end;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6E209-8E7B-4B4F-8973-7CB8F46C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DA68-6EFB-491C-A2E4-C6F718D0872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6D4D00-027A-47B3-84F8-CBB80934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E1CE6AE6-4E36-4EFB-B910-6D2AC13EC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6029" y="2291787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CD0B6833-985A-4740-B52B-637EF4C6E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429" y="1834587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ACB887C-EF18-4F47-B3E8-FF7430ED8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229" y="183458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P1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443F1A57-1C72-43BE-A0D7-32178D7B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429" y="183458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P2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7A8B34FD-D96E-4E43-8417-943AD57AC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4829" y="1834587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P3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C1AF9703-6787-43D6-8530-172E98303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554" y="2409262"/>
            <a:ext cx="10198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(a)</a:t>
            </a: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143ABE12-DB41-4466-BEF1-C5CFD645E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229" y="221558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9">
            <a:extLst>
              <a:ext uri="{FF2B5EF4-FFF2-40B4-BE49-F238E27FC236}">
                <a16:creationId xmlns:a16="http://schemas.microsoft.com/office/drawing/2014/main" id="{E7CF9CB8-E34C-4BF9-8FEF-319A61846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0629" y="2291787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1E689681-831B-492F-A42F-134B0BD37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629" y="221558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21">
            <a:extLst>
              <a:ext uri="{FF2B5EF4-FFF2-40B4-BE49-F238E27FC236}">
                <a16:creationId xmlns:a16="http://schemas.microsoft.com/office/drawing/2014/main" id="{113714C4-28F9-4B29-BC44-5685ECA6A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9029" y="2291787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214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DC4D-B214-4A8B-8172-274639C5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62E14-78BA-4392-8441-7B96B3F7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For processes in Fig. (b)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b="1" dirty="0"/>
              <a:t>                                                               P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:                             P</a:t>
            </a:r>
            <a:r>
              <a:rPr lang="en-US" altLang="zh-CN" b="1" baseline="-25000" dirty="0"/>
              <a:t>2</a:t>
            </a:r>
            <a:r>
              <a:rPr lang="en-US" altLang="zh-CN" sz="2400" b="1" dirty="0"/>
              <a:t>:                             P</a:t>
            </a:r>
            <a:r>
              <a:rPr lang="en-US" altLang="zh-CN" baseline="-25000" dirty="0"/>
              <a:t>3</a:t>
            </a:r>
            <a:r>
              <a:rPr lang="en-US" altLang="zh-CN" sz="2400" b="1" dirty="0"/>
              <a:t>: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begin                          </a:t>
            </a:r>
            <a:r>
              <a:rPr lang="en-US" altLang="zh-CN" sz="2400" dirty="0" err="1"/>
              <a:t>begin</a:t>
            </a:r>
            <a:r>
              <a:rPr lang="en-US" altLang="zh-CN" sz="2400" dirty="0"/>
              <a:t>                          </a:t>
            </a:r>
            <a:r>
              <a:rPr lang="en-US" altLang="zh-CN" sz="2400" dirty="0" err="1"/>
              <a:t>begin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S1;                              S3;              </a:t>
            </a:r>
            <a:r>
              <a:rPr lang="en-US" altLang="zh-CN" sz="2400" dirty="0">
                <a:solidFill>
                  <a:srgbClr val="0000FF"/>
                </a:solidFill>
              </a:rPr>
              <a:t>                wait(sync1-3);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S2;                              S4;;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wait(sync2-3);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                                                   signal(sync1-3); 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00FF"/>
                </a:solidFill>
              </a:rPr>
              <a:t>signal(sync2-3)</a:t>
            </a:r>
            <a:r>
              <a:rPr lang="en-US" altLang="zh-CN" sz="2400" dirty="0"/>
              <a:t>;             S5;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end                             </a:t>
            </a:r>
            <a:r>
              <a:rPr lang="en-US" altLang="zh-CN" sz="2400" dirty="0" err="1"/>
              <a:t>end</a:t>
            </a:r>
            <a:r>
              <a:rPr lang="en-US" altLang="zh-CN" sz="2400" dirty="0"/>
              <a:t>                                S6: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                                                                         end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8F755F52-F36C-4E0F-B523-715DB298D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036" y="513144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A4C8AAA-FE92-49DE-909D-5AE09B788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836" y="46742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1</a:t>
            </a: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19DF33B6-37E7-408A-A635-DA6F93260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836" y="60458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2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3C6FB565-F82E-4894-BBC3-DEE3EBC91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9436" y="51314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3</a:t>
            </a: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0EC2A9B1-2C73-4CFF-ACBC-2F4B97A5E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3436" y="6198243"/>
            <a:ext cx="1034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(b)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83B94A0A-28A1-4B58-B6E3-AF6BFE43A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236" y="4674243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C18E94FB-B411-4043-A122-F358CB43F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836" y="5512443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AC4C262F-6613-4844-9DF7-9EA36E3416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99236" y="5664843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435A2977-76D3-46D5-B911-0C9513A076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9236" y="5588643"/>
            <a:ext cx="3505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37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8F755F52-F36C-4E0F-B523-715DB298D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836" y="208344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A4C8AAA-FE92-49DE-909D-5AE09B788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580" y="2464443"/>
            <a:ext cx="348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C</a:t>
            </a:r>
            <a:endParaRPr lang="en-US" altLang="zh-CN" sz="2400" baseline="-25000" dirty="0">
              <a:latin typeface="+mn-lt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19DF33B6-37E7-408A-A635-DA6F93260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563" y="2997843"/>
            <a:ext cx="3353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</a:t>
            </a:r>
            <a:endParaRPr lang="en-US" altLang="zh-CN" sz="2400" baseline="-25000" dirty="0">
              <a:latin typeface="+mn-lt"/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83B94A0A-28A1-4B58-B6E3-AF6BFE43AE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4426" y="2255492"/>
            <a:ext cx="1615170" cy="11735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C18E94FB-B411-4043-A122-F358CB43F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796" y="3369322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AC4C262F-6613-4844-9DF7-9EA36E341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876" y="3459508"/>
            <a:ext cx="245460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435A2977-76D3-46D5-B911-0C9513A07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8910" y="3484004"/>
            <a:ext cx="1615170" cy="11735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84EB37A-0A8B-45FB-A2AB-40EF6CFF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24ED146C-A2E6-4FFA-93A4-A487904CA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839" y="4056161"/>
            <a:ext cx="3738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D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8640ED12-4488-4C5D-A8D9-957E475C7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046" y="1233726"/>
            <a:ext cx="3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A</a:t>
            </a: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DE6E4C3-080C-4E8D-9B48-3E18B2AFEE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38892" y="1024775"/>
            <a:ext cx="1615170" cy="11735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04570948-4248-4E31-BE76-0E354D93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262" y="2138605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13ED3E0E-A514-4F5A-A318-4BA82F8CD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3376" y="2253287"/>
            <a:ext cx="1615170" cy="11735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369E2A61-771D-41DE-A184-AC16AFCDD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05" y="2825444"/>
            <a:ext cx="3513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99235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8F755F52-F36C-4E0F-B523-715DB298D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836" y="208344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A4C8AAA-FE92-49DE-909D-5AE09B788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4032" y="3920527"/>
            <a:ext cx="348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C</a:t>
            </a:r>
            <a:endParaRPr lang="en-US" altLang="zh-CN" sz="2400" baseline="-25000" dirty="0">
              <a:latin typeface="+mn-lt"/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19DF33B6-37E7-408A-A635-DA6F93260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5376" y="4442665"/>
            <a:ext cx="3353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E</a:t>
            </a:r>
            <a:endParaRPr lang="en-US" altLang="zh-CN" sz="2400" baseline="-25000" dirty="0">
              <a:latin typeface="+mn-lt"/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83B94A0A-28A1-4B58-B6E3-AF6BFE43AE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5828" y="4869286"/>
            <a:ext cx="1674929" cy="107431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3">
            <a:extLst>
              <a:ext uri="{FF2B5EF4-FFF2-40B4-BE49-F238E27FC236}">
                <a16:creationId xmlns:a16="http://schemas.microsoft.com/office/drawing/2014/main" id="{C18E94FB-B411-4043-A122-F358CB43F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3933" y="4762062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AC4C262F-6613-4844-9DF7-9EA36E341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1330" y="3968893"/>
            <a:ext cx="1547452" cy="85202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435A2977-76D3-46D5-B911-0C9513A076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6332" y="4869286"/>
            <a:ext cx="1781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84EB37A-0A8B-45FB-A2AB-40EF6CFF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24ED146C-A2E6-4FFA-93A4-A487904CA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236" y="5095113"/>
            <a:ext cx="3738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D</a:t>
            </a: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8640ED12-4488-4C5D-A8D9-957E475C7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2554" y="2903671"/>
            <a:ext cx="3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A</a:t>
            </a: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4DE6E4C3-080C-4E8D-9B48-3E18B2AFE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9098" y="2926108"/>
            <a:ext cx="1591392" cy="941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04570948-4248-4E31-BE76-0E354D93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30" y="3821497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13ED3E0E-A514-4F5A-A318-4BA82F8CDF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0658" y="3968892"/>
            <a:ext cx="1615170" cy="785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369E2A61-771D-41DE-A184-AC16AFCDD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2554" y="4293243"/>
            <a:ext cx="3513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684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DC4D-B214-4A8B-8172-274639C5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62E14-78BA-4392-8441-7B96B3F7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Error solution </a:t>
            </a:r>
            <a:r>
              <a:rPr lang="en-US" altLang="zh-CN" dirty="0"/>
              <a:t>for </a:t>
            </a:r>
            <a:r>
              <a:rPr lang="en-US" altLang="zh-CN" sz="2400" dirty="0"/>
              <a:t>process synchronization in Fig. (b)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b="1" dirty="0"/>
              <a:t>                                                            P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:                             P</a:t>
            </a:r>
            <a:r>
              <a:rPr lang="en-US" altLang="zh-CN" b="1" baseline="-25000" dirty="0"/>
              <a:t>2</a:t>
            </a:r>
            <a:r>
              <a:rPr lang="en-US" altLang="zh-CN" sz="2400" b="1" dirty="0"/>
              <a:t>:                             P</a:t>
            </a:r>
            <a:r>
              <a:rPr lang="en-US" altLang="zh-CN" b="1" baseline="-25000" dirty="0"/>
              <a:t>3</a:t>
            </a:r>
            <a:r>
              <a:rPr lang="en-US" altLang="zh-CN" sz="2400" b="1" dirty="0"/>
              <a:t>: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while(true){             while(true){               while(true){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dirty="0"/>
              <a:t>                                                  </a:t>
            </a:r>
            <a:r>
              <a:rPr lang="en-US" altLang="zh-CN" sz="2400" dirty="0"/>
              <a:t>        begin                          </a:t>
            </a:r>
            <a:r>
              <a:rPr lang="en-US" altLang="zh-CN" sz="2400" dirty="0" err="1"/>
              <a:t>begin</a:t>
            </a:r>
            <a:r>
              <a:rPr lang="en-US" altLang="zh-CN" sz="2400" dirty="0"/>
              <a:t>                          </a:t>
            </a:r>
            <a:r>
              <a:rPr lang="en-US" altLang="zh-CN" sz="2400" dirty="0" err="1"/>
              <a:t>begin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S1;                              S3;              </a:t>
            </a:r>
            <a:r>
              <a:rPr lang="en-US" altLang="zh-CN" sz="2400" dirty="0">
                <a:solidFill>
                  <a:srgbClr val="0000FF"/>
                </a:solidFill>
              </a:rPr>
              <a:t>                wait(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S2;                              S4;;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                                                   signal(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 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00FF"/>
                </a:solidFill>
              </a:rPr>
              <a:t>signal(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dirty="0"/>
              <a:t>;                        S5;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</a:t>
            </a:r>
            <a:r>
              <a:rPr lang="en-US" altLang="zh-CN" dirty="0"/>
              <a:t> }                               }</a:t>
            </a:r>
            <a:r>
              <a:rPr lang="en-US" altLang="zh-CN" sz="2400" dirty="0"/>
              <a:t>                                              S6: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                                                                                             }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3D36D8D7-B0FE-4F8F-B601-557A16C0D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036" y="513144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20ACA61E-9AD5-41A2-BFCA-3A6D16BF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836" y="46742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1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1A0923A-6DD7-4BC6-80B6-395593D0B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1836" y="60458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2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09717FA5-3FD0-47C4-9F84-A28A1BB25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9436" y="513144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3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1B52088B-E82C-439C-9FAF-CB9304536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3436" y="6198243"/>
            <a:ext cx="1034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(b)</a:t>
            </a:r>
          </a:p>
        </p:txBody>
      </p:sp>
      <p:sp>
        <p:nvSpPr>
          <p:cNvPr id="11" name="Line 22">
            <a:extLst>
              <a:ext uri="{FF2B5EF4-FFF2-40B4-BE49-F238E27FC236}">
                <a16:creationId xmlns:a16="http://schemas.microsoft.com/office/drawing/2014/main" id="{55C6DB96-3CF3-4F3A-8744-23DD6D0AA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236" y="4674243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23">
            <a:extLst>
              <a:ext uri="{FF2B5EF4-FFF2-40B4-BE49-F238E27FC236}">
                <a16:creationId xmlns:a16="http://schemas.microsoft.com/office/drawing/2014/main" id="{C9E2B1A7-4F1D-4B68-A0DB-1F50E86A8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836" y="5512443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4C0E0EBB-8A68-4AA8-97CD-BDEE9DD6B0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99236" y="5664843"/>
            <a:ext cx="36576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C334EFC2-2001-4559-90F9-188E63255C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9236" y="5588643"/>
            <a:ext cx="3505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591218-F44D-491D-8B1C-030B47AF2DFA}"/>
              </a:ext>
            </a:extLst>
          </p:cNvPr>
          <p:cNvSpPr txBox="1"/>
          <p:nvPr/>
        </p:nvSpPr>
        <p:spPr>
          <a:xfrm>
            <a:off x="472975" y="1631062"/>
            <a:ext cx="233554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问题：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zh-CN" altLang="en-US" dirty="0">
                <a:ea typeface="微软雅黑 Light" panose="020B0502040204020203" pitchFamily="34" charset="-122"/>
              </a:rPr>
              <a:t>可能存在</a:t>
            </a:r>
            <a:r>
              <a:rPr lang="en-US" altLang="zh-CN" dirty="0">
                <a:ea typeface="微软雅黑 Light" panose="020B0502040204020203" pitchFamily="34" charset="-122"/>
              </a:rPr>
              <a:t>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连续运行两轮，两次</a:t>
            </a:r>
            <a:r>
              <a:rPr lang="en-US" altLang="zh-CN" dirty="0">
                <a:ea typeface="微软雅黑 Light" panose="020B0502040204020203" pitchFamily="34" charset="-122"/>
              </a:rPr>
              <a:t>signal()</a:t>
            </a:r>
            <a:r>
              <a:rPr lang="zh-CN" altLang="en-US" dirty="0">
                <a:ea typeface="微软雅黑 Light" panose="020B0502040204020203" pitchFamily="34" charset="-122"/>
              </a:rPr>
              <a:t>操作，导致</a:t>
            </a:r>
            <a:r>
              <a:rPr lang="en-US" altLang="zh-CN" dirty="0">
                <a:ea typeface="微软雅黑 Light" panose="020B0502040204020203" pitchFamily="34" charset="-122"/>
              </a:rPr>
              <a:t>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启动运行</a:t>
            </a:r>
          </a:p>
        </p:txBody>
      </p:sp>
    </p:spTree>
    <p:extLst>
      <p:ext uri="{BB962C8B-B14F-4D97-AF65-F5344CB8AC3E}">
        <p14:creationId xmlns:p14="http://schemas.microsoft.com/office/powerpoint/2010/main" val="113318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A15BB-56C1-44CB-A849-1540E463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微软雅黑" pitchFamily="34" charset="-122"/>
              </a:rPr>
              <a:t>6.1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608D5-9DB4-45D8-97BD-28D2C8E8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Cooperating processes vs independent processes in computers (§3.4, P96)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process cooperating in four conditions</a:t>
            </a:r>
            <a:endParaRPr lang="zh-CN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400" b="1" dirty="0"/>
              <a:t>Shared resources 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the resources (e.g., data, CPU, I/O ports, memory) that can be accessed by several cooperating processes </a:t>
            </a:r>
            <a:r>
              <a:rPr lang="en-US" altLang="zh-CN" sz="2400" dirty="0">
                <a:solidFill>
                  <a:srgbClr val="2E4BFA"/>
                </a:solidFill>
              </a:rPr>
              <a:t>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the shared resources cannot be used by several processes </a:t>
            </a:r>
            <a:r>
              <a:rPr lang="en-US" altLang="zh-CN" sz="2400" dirty="0">
                <a:solidFill>
                  <a:srgbClr val="2E4BFA"/>
                </a:solidFill>
              </a:rPr>
              <a:t>simultaneously (or in parallel), </a:t>
            </a:r>
            <a:r>
              <a:rPr lang="en-US" altLang="zh-CN" sz="2400" dirty="0"/>
              <a:t>only be used mutual </a:t>
            </a:r>
            <a:r>
              <a:rPr lang="en-US" altLang="zh-CN" sz="2400" dirty="0">
                <a:solidFill>
                  <a:srgbClr val="2E4BFA"/>
                </a:solidFill>
              </a:rPr>
              <a:t>exclusively(</a:t>
            </a:r>
            <a:r>
              <a:rPr lang="zh-CN" altLang="en-US" sz="2400" dirty="0">
                <a:solidFill>
                  <a:srgbClr val="2E4BFA"/>
                </a:solidFill>
              </a:rPr>
              <a:t>互斥)</a:t>
            </a:r>
            <a:r>
              <a:rPr lang="en-US" altLang="zh-CN" sz="2400" dirty="0">
                <a:solidFill>
                  <a:srgbClr val="2E4BFA"/>
                </a:solidFill>
              </a:rPr>
              <a:t>. </a:t>
            </a:r>
          </a:p>
          <a:p>
            <a:pPr eaLnBrk="1" hangingPunct="1"/>
            <a:r>
              <a:rPr lang="en-US" altLang="zh-CN" sz="2400" b="1" dirty="0"/>
              <a:t>Shared data</a:t>
            </a:r>
            <a:r>
              <a:rPr lang="en-US" altLang="zh-CN" sz="2400" dirty="0"/>
              <a:t> as shared resources</a:t>
            </a:r>
          </a:p>
          <a:p>
            <a:pPr lvl="1" eaLnBrk="1" hangingPunct="1"/>
            <a:r>
              <a:rPr lang="en-US" altLang="zh-CN" sz="2400" dirty="0"/>
              <a:t>concurrent access to shared data in DBS may result in data inconsistency</a:t>
            </a:r>
          </a:p>
          <a:p>
            <a:pPr eaLnBrk="1" hangingPunct="1"/>
            <a:r>
              <a:rPr lang="en-US" altLang="zh-CN" sz="2400" dirty="0"/>
              <a:t>Maintaining data consistency requires mechanisms to ensure the orderly execution of cooperating processes </a:t>
            </a:r>
          </a:p>
          <a:p>
            <a:pPr lvl="1" eaLnBrk="1" hangingPunct="1"/>
            <a:r>
              <a:rPr lang="en-US" altLang="zh-CN" sz="2400" dirty="0"/>
              <a:t>process </a:t>
            </a:r>
            <a:r>
              <a:rPr lang="en-US" altLang="zh-CN" sz="2400" dirty="0">
                <a:sym typeface="Wingdings" pitchFamily="2" charset="2"/>
              </a:rPr>
              <a:t>synchronization is needed</a:t>
            </a:r>
          </a:p>
          <a:p>
            <a:pPr lvl="1" eaLnBrk="1" hangingPunct="1"/>
            <a:r>
              <a:rPr lang="en-US" altLang="zh-CN" sz="2400" dirty="0">
                <a:sym typeface="Wingdings" pitchFamily="2" charset="2"/>
              </a:rPr>
              <a:t>e.g. transaction management in DBS (</a:t>
            </a:r>
            <a:r>
              <a:rPr lang="en-US" altLang="zh-CN" sz="2400" dirty="0"/>
              <a:t>§6.9)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DBE9B-0EA9-43E7-B63C-228DABCD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B9C3B-E199-4025-90CC-1539F690F66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08C6FF-A899-438C-9C31-58486D5B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229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DC4D-B214-4A8B-8172-274639C5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62E14-78BA-4392-8441-7B96B3F7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For processes in Fig. (C)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:                             P</a:t>
            </a:r>
            <a:r>
              <a:rPr lang="en-US" altLang="zh-CN" b="1" baseline="-25000" dirty="0"/>
              <a:t>2</a:t>
            </a:r>
            <a:r>
              <a:rPr lang="en-US" altLang="zh-CN" sz="2400" b="1" dirty="0"/>
              <a:t>:                               P</a:t>
            </a:r>
            <a:r>
              <a:rPr lang="en-US" altLang="zh-CN" b="1" baseline="-25000" dirty="0"/>
              <a:t>3</a:t>
            </a:r>
            <a:r>
              <a:rPr lang="en-US" altLang="zh-CN" sz="2400" b="1" dirty="0"/>
              <a:t>: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begin                            </a:t>
            </a:r>
            <a:r>
              <a:rPr lang="en-US" altLang="zh-CN" sz="2400" dirty="0" err="1"/>
              <a:t>begin</a:t>
            </a:r>
            <a:r>
              <a:rPr lang="en-US" altLang="zh-CN" sz="2400" dirty="0"/>
              <a:t>                         </a:t>
            </a:r>
            <a:r>
              <a:rPr lang="en-US" altLang="zh-CN" sz="2400" dirty="0" err="1"/>
              <a:t>begin</a:t>
            </a:r>
            <a:endParaRPr lang="en-US" altLang="zh-CN" sz="2400" dirty="0"/>
          </a:p>
          <a:p>
            <a:pPr marL="190500" indent="-190500" algn="just" eaLnBrk="1" hangingPunct="1">
              <a:buNone/>
            </a:pPr>
            <a:r>
              <a:rPr lang="en-US" altLang="zh-CN" sz="2400" dirty="0"/>
              <a:t>      S1; 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wait(sync1-2);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00FF"/>
                </a:solidFill>
              </a:rPr>
              <a:t>wait(sync1-3);         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S2;                                S3;                             S5;</a:t>
            </a:r>
          </a:p>
          <a:p>
            <a:pPr marL="190500" indent="-190500" algn="just"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signal(sync1-2); </a:t>
            </a:r>
            <a:r>
              <a:rPr lang="en-US" altLang="zh-CN" sz="2400" dirty="0"/>
              <a:t>            S4;                             S6:</a:t>
            </a:r>
          </a:p>
          <a:p>
            <a:pPr marL="190500" indent="-190500" algn="just"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signal(sync1-3);             </a:t>
            </a:r>
            <a:r>
              <a:rPr lang="en-US" altLang="zh-CN" sz="2400" dirty="0"/>
              <a:t>end                            </a:t>
            </a:r>
            <a:r>
              <a:rPr lang="en-US" altLang="zh-CN" sz="2400" dirty="0" err="1"/>
              <a:t>end</a:t>
            </a:r>
            <a:r>
              <a:rPr lang="en-US" altLang="zh-CN" sz="2400" dirty="0"/>
              <a:t>           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end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4145B412-150F-447F-8F7A-846552D8C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489" y="4616074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2AB68D2A-879D-41DA-8830-902E24BB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289" y="4616074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1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F9BE478A-814C-4C60-9FC4-FFB956ECF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029" y="405887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2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73B35B3-8F5E-4175-AF0A-1ACA6ED8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6773" y="5568100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3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43E29E1F-2003-42E8-A8C9-2E5474474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689" y="5759074"/>
            <a:ext cx="100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(c)</a:t>
            </a: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E3CBD996-2C81-446E-8A08-B9D851181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7089" y="5073274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7">
            <a:extLst>
              <a:ext uri="{FF2B5EF4-FFF2-40B4-BE49-F238E27FC236}">
                <a16:creationId xmlns:a16="http://schemas.microsoft.com/office/drawing/2014/main" id="{5772C62C-1A59-4F61-8922-24C4A74E1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689" y="4997074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D3DCC0E9-52DD-4E14-8E6D-F12A7742CF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7089" y="4235074"/>
            <a:ext cx="3581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4E05A4F8-88CF-4FBD-8127-DB2C21E8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0889" y="5073274"/>
            <a:ext cx="36576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22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DC4D-B214-4A8B-8172-274639C5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One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262E14-78BA-4392-8441-7B96B3F7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Error solution </a:t>
            </a:r>
            <a:r>
              <a:rPr lang="en-US" altLang="zh-CN" dirty="0"/>
              <a:t>for </a:t>
            </a:r>
            <a:r>
              <a:rPr lang="en-US" altLang="zh-CN" sz="2400" dirty="0"/>
              <a:t>process synchronization in Fig. (C)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 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:                             P</a:t>
            </a:r>
            <a:r>
              <a:rPr lang="en-US" altLang="zh-CN" b="1" baseline="-25000" dirty="0"/>
              <a:t>2</a:t>
            </a:r>
            <a:r>
              <a:rPr lang="en-US" altLang="zh-CN" sz="2400" b="1" dirty="0"/>
              <a:t>:                               P</a:t>
            </a:r>
            <a:r>
              <a:rPr lang="en-US" altLang="zh-CN" b="1" baseline="-25000" dirty="0"/>
              <a:t>3</a:t>
            </a:r>
            <a:r>
              <a:rPr lang="en-US" altLang="zh-CN" sz="2400" b="1" dirty="0"/>
              <a:t>: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begin                            </a:t>
            </a:r>
            <a:r>
              <a:rPr lang="en-US" altLang="zh-CN" sz="2400" dirty="0" err="1"/>
              <a:t>begin</a:t>
            </a:r>
            <a:r>
              <a:rPr lang="en-US" altLang="zh-CN" sz="2400" dirty="0"/>
              <a:t>                         </a:t>
            </a:r>
            <a:r>
              <a:rPr lang="en-US" altLang="zh-CN" sz="2400" dirty="0" err="1"/>
              <a:t>begin</a:t>
            </a:r>
            <a:endParaRPr lang="en-US" altLang="zh-CN" sz="2400" dirty="0"/>
          </a:p>
          <a:p>
            <a:pPr marL="190500" indent="-190500" algn="just" eaLnBrk="1" hangingPunct="1">
              <a:buNone/>
            </a:pPr>
            <a:r>
              <a:rPr lang="en-US" altLang="zh-CN" sz="2400" dirty="0"/>
              <a:t>      S1;                              </a:t>
            </a:r>
            <a:r>
              <a:rPr lang="en-US" altLang="zh-CN" sz="2400" dirty="0">
                <a:solidFill>
                  <a:srgbClr val="0000FF"/>
                </a:solidFill>
              </a:rPr>
              <a:t>wait(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00FF"/>
                </a:solidFill>
              </a:rPr>
              <a:t>wait(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         </a:t>
            </a:r>
            <a:endParaRPr lang="en-US" altLang="zh-CN" sz="2400" dirty="0"/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  S2;                                S3;                             S5;</a:t>
            </a:r>
          </a:p>
          <a:p>
            <a:pPr marL="190500" indent="-190500" algn="just"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signal(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 </a:t>
            </a:r>
            <a:r>
              <a:rPr lang="en-US" altLang="zh-CN" sz="2400" dirty="0"/>
              <a:t>                 S4;                             S6:</a:t>
            </a:r>
          </a:p>
          <a:p>
            <a:pPr marL="190500" indent="-190500" algn="just"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signal(</a:t>
            </a:r>
            <a:r>
              <a:rPr lang="en-US" altLang="zh-CN" sz="2400" dirty="0">
                <a:solidFill>
                  <a:srgbClr val="FF0000"/>
                </a:solidFill>
              </a:rPr>
              <a:t>sync</a:t>
            </a:r>
            <a:r>
              <a:rPr lang="en-US" altLang="zh-CN" sz="2400" dirty="0">
                <a:solidFill>
                  <a:srgbClr val="0000FF"/>
                </a:solidFill>
              </a:rPr>
              <a:t>);                 </a:t>
            </a:r>
            <a:r>
              <a:rPr lang="en-US" altLang="zh-CN" sz="2400" dirty="0"/>
              <a:t>end                            </a:t>
            </a:r>
            <a:r>
              <a:rPr lang="en-US" altLang="zh-CN" sz="2400" dirty="0" err="1"/>
              <a:t>end</a:t>
            </a:r>
            <a:r>
              <a:rPr lang="en-US" altLang="zh-CN" sz="2400" dirty="0"/>
              <a:t>            </a:t>
            </a:r>
          </a:p>
          <a:p>
            <a:pPr marL="190500" indent="-190500" algn="just" eaLnBrk="1" hangingPunct="1">
              <a:buFont typeface="Wingdings" pitchFamily="2" charset="2"/>
              <a:buNone/>
            </a:pPr>
            <a:r>
              <a:rPr lang="en-US" altLang="zh-CN" sz="2400" dirty="0"/>
              <a:t>    end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FFD81-680C-49A4-82A1-653B49F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F163-D4B2-4E13-BDBB-697CE2158A3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CD26E4-FC4E-4600-A659-8BC17C72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4145B412-150F-447F-8F7A-846552D8C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489" y="4616074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+mn-lt"/>
            </a:endParaRP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2AB68D2A-879D-41DA-8830-902E24BB3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289" y="4616074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1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F9BE478A-814C-4C60-9FC4-FFB956ECF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029" y="4058873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2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573B35B3-8F5E-4175-AF0A-1ACA6ED8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6773" y="5568100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</a:rPr>
              <a:t>P</a:t>
            </a:r>
            <a:r>
              <a:rPr lang="en-US" altLang="zh-CN" sz="2400" baseline="-25000" dirty="0">
                <a:latin typeface="+mn-lt"/>
              </a:rPr>
              <a:t>3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43E29E1F-2003-42E8-A8C9-2E5474474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689" y="5759074"/>
            <a:ext cx="100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</a:rPr>
              <a:t>Fig. (c)</a:t>
            </a: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E3CBD996-2C81-446E-8A08-B9D851181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7089" y="5073274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7">
            <a:extLst>
              <a:ext uri="{FF2B5EF4-FFF2-40B4-BE49-F238E27FC236}">
                <a16:creationId xmlns:a16="http://schemas.microsoft.com/office/drawing/2014/main" id="{5772C62C-1A59-4F61-8922-24C4A74E1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4689" y="4997074"/>
            <a:ext cx="152400" cy="152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D3DCC0E9-52DD-4E14-8E6D-F12A7742CF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7089" y="4235074"/>
            <a:ext cx="35814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4E05A4F8-88CF-4FBD-8127-DB2C21E87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0889" y="5073274"/>
            <a:ext cx="36576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F4D504-0C6A-4AB3-BBE0-0F598BAD22A0}"/>
              </a:ext>
            </a:extLst>
          </p:cNvPr>
          <p:cNvSpPr txBox="1"/>
          <p:nvPr/>
        </p:nvSpPr>
        <p:spPr>
          <a:xfrm>
            <a:off x="8138073" y="1258353"/>
            <a:ext cx="2335540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 Light" panose="020B0502040204020203" pitchFamily="34" charset="-122"/>
              </a:rPr>
              <a:t>问题：</a:t>
            </a:r>
            <a:endParaRPr lang="en-US" altLang="zh-CN" dirty="0">
              <a:ea typeface="微软雅黑 Light" panose="020B0502040204020203" pitchFamily="34" charset="-122"/>
            </a:endParaRPr>
          </a:p>
          <a:p>
            <a:r>
              <a:rPr lang="zh-CN" altLang="en-US" dirty="0">
                <a:ea typeface="微软雅黑 Light" panose="020B0502040204020203" pitchFamily="34" charset="-122"/>
              </a:rPr>
              <a:t>可能存在</a:t>
            </a:r>
            <a:r>
              <a:rPr lang="en-US" altLang="zh-CN" dirty="0">
                <a:ea typeface="微软雅黑 Light" panose="020B0502040204020203" pitchFamily="34" charset="-122"/>
              </a:rPr>
              <a:t>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ea typeface="微软雅黑 Light" panose="020B0502040204020203" pitchFamily="34" charset="-122"/>
              </a:rPr>
              <a:t>执行两次</a:t>
            </a:r>
            <a:r>
              <a:rPr lang="en-US" altLang="zh-CN" dirty="0">
                <a:ea typeface="微软雅黑 Light" panose="020B0502040204020203" pitchFamily="34" charset="-122"/>
              </a:rPr>
              <a:t>signal()</a:t>
            </a:r>
            <a:r>
              <a:rPr lang="zh-CN" altLang="en-US" dirty="0">
                <a:ea typeface="微软雅黑 Light" panose="020B0502040204020203" pitchFamily="34" charset="-122"/>
              </a:rPr>
              <a:t>操作后，</a:t>
            </a:r>
            <a:r>
              <a:rPr lang="en-US" altLang="zh-CN" dirty="0">
                <a:ea typeface="微软雅黑 Light" panose="020B0502040204020203" pitchFamily="34" charset="-122"/>
              </a:rPr>
              <a:t> 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2</a:t>
            </a:r>
            <a:r>
              <a:rPr lang="zh-CN" altLang="en-US" dirty="0">
                <a:ea typeface="微软雅黑 Light" panose="020B0502040204020203" pitchFamily="34" charset="-122"/>
              </a:rPr>
              <a:t>连续运行两轮，执行两次</a:t>
            </a:r>
            <a:r>
              <a:rPr lang="en-US" altLang="zh-CN" dirty="0">
                <a:ea typeface="微软雅黑 Light" panose="020B0502040204020203" pitchFamily="34" charset="-122"/>
              </a:rPr>
              <a:t>wait()</a:t>
            </a:r>
            <a:r>
              <a:rPr lang="zh-CN" altLang="en-US" dirty="0">
                <a:ea typeface="微软雅黑 Light" panose="020B0502040204020203" pitchFamily="34" charset="-122"/>
              </a:rPr>
              <a:t>操作，导致</a:t>
            </a:r>
            <a:r>
              <a:rPr lang="en-US" altLang="zh-CN" dirty="0">
                <a:ea typeface="微软雅黑 Light" panose="020B0502040204020203" pitchFamily="34" charset="-122"/>
              </a:rPr>
              <a:t>P</a:t>
            </a:r>
            <a:r>
              <a:rPr lang="en-US" altLang="zh-CN" baseline="-25000" dirty="0">
                <a:ea typeface="微软雅黑 Light" panose="020B0502040204020203" pitchFamily="34" charset="-122"/>
              </a:rPr>
              <a:t>3</a:t>
            </a:r>
            <a:r>
              <a:rPr lang="zh-CN" altLang="en-US" dirty="0">
                <a:ea typeface="微软雅黑 Light" panose="020B0502040204020203" pitchFamily="34" charset="-122"/>
              </a:rPr>
              <a:t>无法启动</a:t>
            </a:r>
          </a:p>
        </p:txBody>
      </p:sp>
    </p:spTree>
    <p:extLst>
      <p:ext uri="{BB962C8B-B14F-4D97-AF65-F5344CB8AC3E}">
        <p14:creationId xmlns:p14="http://schemas.microsoft.com/office/powerpoint/2010/main" val="2409215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8D281-73FF-4686-B1ED-2835DBDC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Example Two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D431D-8F6A-4D70-A5F3-705E1EBDE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93" y="764884"/>
            <a:ext cx="11834414" cy="5813231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用信号量描述</a:t>
            </a:r>
            <a:r>
              <a:rPr lang="zh-CN" altLang="en-US" sz="2400" b="1" dirty="0"/>
              <a:t>4 </a:t>
            </a:r>
            <a:r>
              <a:rPr lang="zh-CN" altLang="en-US" sz="2400" dirty="0"/>
              <a:t>乘</a:t>
            </a:r>
            <a:r>
              <a:rPr lang="zh-CN" altLang="en-US" sz="2400" b="1" dirty="0"/>
              <a:t>100 </a:t>
            </a:r>
            <a:r>
              <a:rPr lang="zh-CN" altLang="en-US" sz="2400" dirty="0"/>
              <a:t>米接力过程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(binary) semaphores S1, S2, S3;</a:t>
            </a:r>
          </a:p>
          <a:p>
            <a:pPr marL="357505" lvl="1" indent="0" eaLnBrk="1" hangingPunct="1">
              <a:buNone/>
            </a:pPr>
            <a:r>
              <a:rPr lang="en-US" altLang="zh-CN" dirty="0"/>
              <a:t> </a:t>
            </a:r>
            <a:r>
              <a:rPr lang="en-US" altLang="zh-CN" sz="2400" dirty="0"/>
              <a:t>/* S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代表 第[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棒是否跑完，第[</a:t>
            </a:r>
            <a:r>
              <a:rPr lang="en-US" altLang="zh-CN" sz="2400" dirty="0"/>
              <a:t>i+1]</a:t>
            </a:r>
            <a:r>
              <a:rPr lang="zh-CN" altLang="en-US" sz="2400" dirty="0"/>
              <a:t>棒是否可开始，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/>
              <a:t>    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 1, 2, 3</a:t>
            </a:r>
          </a:p>
          <a:p>
            <a:pPr lvl="1" eaLnBrk="1" hangingPunct="1"/>
            <a:r>
              <a:rPr lang="en-US" altLang="zh-CN" sz="2400" dirty="0"/>
              <a:t>initially, S1=S2=S3=0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191BA4-3BED-4FB7-85F4-5D3930BA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2D1A2-69B8-44D3-96BF-7DF41C999CC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C24A21-C586-4BEA-A55D-AEC2E584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C26B2255-876E-407A-BBAF-279D53C6458F}"/>
              </a:ext>
            </a:extLst>
          </p:cNvPr>
          <p:cNvSpPr txBox="1">
            <a:spLocks noChangeArrowheads="1"/>
          </p:cNvSpPr>
          <p:nvPr/>
        </p:nvSpPr>
        <p:spPr>
          <a:xfrm>
            <a:off x="1833623" y="3429000"/>
            <a:ext cx="8382000" cy="311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itchFamily="18" charset="0"/>
              </a:rPr>
              <a:t>  </a:t>
            </a:r>
            <a:r>
              <a:rPr lang="en-US" altLang="zh-CN" b="1" dirty="0"/>
              <a:t>P1:                      P2:                          P3:                          P4: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发令枪响           </a:t>
            </a:r>
            <a:r>
              <a:rPr lang="en-US" altLang="zh-CN" dirty="0"/>
              <a:t>wait(</a:t>
            </a:r>
            <a:r>
              <a:rPr lang="en-US" altLang="zh-CN" dirty="0" err="1"/>
              <a:t>Sl</a:t>
            </a:r>
            <a:r>
              <a:rPr lang="en-US" altLang="zh-CN" dirty="0"/>
              <a:t>);                 wait(S2);                wait(S3);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起跑，               起跑，                   起跑，                  起跑，</a:t>
            </a:r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前进</a:t>
            </a:r>
            <a:r>
              <a:rPr lang="en-US" altLang="zh-CN" dirty="0"/>
              <a:t>l00m;          </a:t>
            </a:r>
            <a:r>
              <a:rPr lang="zh-CN" altLang="en-US" dirty="0"/>
              <a:t>前进</a:t>
            </a:r>
            <a:r>
              <a:rPr lang="en-US" altLang="zh-CN" dirty="0"/>
              <a:t>l00m              </a:t>
            </a:r>
            <a:r>
              <a:rPr lang="zh-CN" altLang="en-US" dirty="0"/>
              <a:t>前进</a:t>
            </a:r>
            <a:r>
              <a:rPr lang="en-US" altLang="zh-CN" dirty="0"/>
              <a:t>l00m              </a:t>
            </a:r>
            <a:r>
              <a:rPr lang="zh-CN" altLang="en-US" dirty="0"/>
              <a:t>前进</a:t>
            </a:r>
            <a:r>
              <a:rPr lang="en-US" altLang="zh-CN" dirty="0"/>
              <a:t>l00m;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signal(S1);          signal(S2);             signal(S3);             </a:t>
            </a:r>
            <a:r>
              <a:rPr lang="zh-CN" altLang="en-US" dirty="0"/>
              <a:t>到达终点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7" name="Line 1029">
            <a:extLst>
              <a:ext uri="{FF2B5EF4-FFF2-40B4-BE49-F238E27FC236}">
                <a16:creationId xmlns:a16="http://schemas.microsoft.com/office/drawing/2014/main" id="{5D43A582-4194-414F-9F51-D03C189613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5600" y="4392592"/>
            <a:ext cx="954912" cy="12558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1029">
            <a:extLst>
              <a:ext uri="{FF2B5EF4-FFF2-40B4-BE49-F238E27FC236}">
                <a16:creationId xmlns:a16="http://schemas.microsoft.com/office/drawing/2014/main" id="{7148AD78-EC3D-4623-B7A4-DBFB3919A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1088" y="4328932"/>
            <a:ext cx="954912" cy="140053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Line 1029">
            <a:extLst>
              <a:ext uri="{FF2B5EF4-FFF2-40B4-BE49-F238E27FC236}">
                <a16:creationId xmlns:a16="http://schemas.microsoft.com/office/drawing/2014/main" id="{7847A1D5-EBF3-4F40-BE68-2CA3F27D38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9570" y="4352081"/>
            <a:ext cx="846881" cy="1377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7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D3322-BA36-4141-9E9E-76EB618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Semaphores Without Busy Waiting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68185-511D-4FB7-B0AD-32F406D8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455613" eaLnBrk="1" hangingPunct="1">
              <a:lnSpc>
                <a:spcPct val="110000"/>
              </a:lnSpc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dirty="0"/>
              <a:t>Define a semaphore S as a C </a:t>
            </a:r>
            <a:r>
              <a:rPr lang="en-US" altLang="zh-CN" sz="2400" dirty="0" err="1"/>
              <a:t>struc</a:t>
            </a:r>
            <a:endParaRPr lang="en-US" altLang="zh-CN" sz="2400" dirty="0"/>
          </a:p>
          <a:p>
            <a:pPr defTabSz="455613" eaLnBrk="1" hangingPunct="1">
              <a:lnSpc>
                <a:spcPct val="110000"/>
              </a:lnSpc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dirty="0"/>
              <a:t>		</a:t>
            </a:r>
            <a:r>
              <a:rPr lang="en-US" altLang="zh-CN" sz="2400" b="1" dirty="0"/>
              <a:t>typedef struct {</a:t>
            </a:r>
          </a:p>
          <a:p>
            <a:pPr defTabSz="455613" eaLnBrk="1" hangingPunct="1">
              <a:lnSpc>
                <a:spcPct val="110000"/>
              </a:lnSpc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b="1" dirty="0"/>
              <a:t>		   int       value;</a:t>
            </a:r>
            <a:br>
              <a:rPr lang="en-US" altLang="zh-CN" sz="2400" b="1" dirty="0"/>
            </a:br>
            <a:r>
              <a:rPr lang="en-US" altLang="zh-CN" sz="2400" b="1" dirty="0"/>
              <a:t>	   struct  process *list;         </a:t>
            </a:r>
          </a:p>
          <a:p>
            <a:pPr defTabSz="455613" eaLnBrk="1" hangingPunct="1">
              <a:lnSpc>
                <a:spcPct val="110000"/>
              </a:lnSpc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b="1" dirty="0"/>
              <a:t>                                                    /*</a:t>
            </a:r>
            <a:r>
              <a:rPr lang="zh-CN" altLang="en-US" sz="2400" b="1" dirty="0"/>
              <a:t>因</a:t>
            </a:r>
            <a:r>
              <a:rPr lang="en-US" altLang="zh-CN" sz="2400" b="1" dirty="0"/>
              <a:t>S</a:t>
            </a:r>
            <a:r>
              <a:rPr lang="zh-CN" altLang="en-US" sz="2400" b="1" dirty="0"/>
              <a:t>而阻塞/等待的进程队列*</a:t>
            </a:r>
            <a:r>
              <a:rPr lang="en-US" altLang="zh-CN" sz="2400" b="1" dirty="0"/>
              <a:t>/</a:t>
            </a:r>
            <a:br>
              <a:rPr lang="en-US" altLang="zh-CN" sz="2400" b="1" dirty="0"/>
            </a:br>
            <a:r>
              <a:rPr lang="en-US" altLang="zh-CN" sz="2400" b="1" dirty="0"/>
              <a:t>	} semaphore;</a:t>
            </a:r>
          </a:p>
          <a:p>
            <a:pPr defTabSz="455613" eaLnBrk="1" hangingPunct="1">
              <a:lnSpc>
                <a:spcPct val="110000"/>
              </a:lnSpc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endParaRPr lang="en-US" altLang="zh-CN" sz="2400" b="1" dirty="0"/>
          </a:p>
          <a:p>
            <a:pPr defTabSz="455613" eaLnBrk="1" hangingPunct="1">
              <a:lnSpc>
                <a:spcPct val="110000"/>
              </a:lnSpc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dirty="0"/>
              <a:t>Assume two simple operations</a:t>
            </a:r>
          </a:p>
          <a:p>
            <a:pPr lvl="1" defTabSz="455613" eaLnBrk="1" hangingPunct="1"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b="1" dirty="0"/>
              <a:t>block</a:t>
            </a:r>
            <a:endParaRPr lang="en-US" altLang="zh-CN" sz="2400" dirty="0"/>
          </a:p>
          <a:p>
            <a:pPr lvl="1" defTabSz="455613" eaLnBrk="1" hangingPunct="1"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r>
              <a:rPr lang="en-US" altLang="zh-CN" sz="2400" dirty="0"/>
              <a:t>        suspends the process that invokes it, i.e., the process are changed into </a:t>
            </a:r>
            <a:r>
              <a:rPr lang="en-US" altLang="zh-CN" sz="2400" b="1" i="1" dirty="0"/>
              <a:t>blocked </a:t>
            </a:r>
            <a:r>
              <a:rPr lang="en-US" altLang="zh-CN" sz="2400" b="1" dirty="0"/>
              <a:t>(i.e. </a:t>
            </a:r>
            <a:r>
              <a:rPr lang="en-US" altLang="zh-CN" sz="2400" b="1" i="1" dirty="0"/>
              <a:t>waiting</a:t>
            </a:r>
            <a:r>
              <a:rPr lang="en-US" altLang="zh-CN" sz="2400" b="1" dirty="0"/>
              <a:t>)</a:t>
            </a:r>
            <a:r>
              <a:rPr lang="en-US" altLang="zh-CN" sz="2400" b="1" i="1" dirty="0"/>
              <a:t> state</a:t>
            </a:r>
          </a:p>
          <a:p>
            <a:pPr lvl="1" eaLnBrk="1" hangingPunct="1"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b="1" dirty="0"/>
              <a:t>wakeup(</a:t>
            </a:r>
            <a:r>
              <a:rPr lang="en-US" altLang="zh-CN" sz="2400" b="1" i="1" dirty="0"/>
              <a:t>P</a:t>
            </a:r>
            <a:r>
              <a:rPr lang="en-US" altLang="zh-CN" sz="2400" b="1" dirty="0"/>
              <a:t>) </a:t>
            </a:r>
          </a:p>
          <a:p>
            <a:pPr lvl="1" eaLnBrk="1" hangingPunct="1"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b="1" dirty="0"/>
              <a:t>      </a:t>
            </a:r>
            <a:r>
              <a:rPr lang="en-US" altLang="zh-CN" sz="2400" dirty="0"/>
              <a:t> resumes the execution of a blocked process </a:t>
            </a:r>
            <a:r>
              <a:rPr lang="en-US" altLang="zh-CN" sz="2400" b="1" dirty="0"/>
              <a:t>P</a:t>
            </a:r>
            <a:r>
              <a:rPr lang="en-US" altLang="zh-CN" sz="2400" dirty="0"/>
              <a:t>.</a:t>
            </a:r>
          </a:p>
          <a:p>
            <a:pPr lvl="1" defTabSz="455613" eaLnBrk="1" hangingPunct="1">
              <a:buFont typeface="Wingdings" pitchFamily="2" charset="2"/>
              <a:buNone/>
              <a:tabLst>
                <a:tab pos="1370013" algn="l"/>
                <a:tab pos="3311525" algn="l"/>
                <a:tab pos="3602038" algn="l"/>
              </a:tabLst>
            </a:pPr>
            <a:endParaRPr lang="en-US" altLang="zh-CN" sz="2400" b="1" i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725B8F-1138-4DCE-A050-86F78976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48A86-D893-4A90-9E46-7455DAEA1D2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6A19EB-AE3D-411F-99B6-7D982C49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438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96913-67FA-4E55-B36E-FA5696C6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Semaphores Without Busy Waiting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B9FD6-5306-4475-897A-5CFF5CA40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/>
              <a:t>Operations on </a:t>
            </a:r>
            <a:r>
              <a:rPr lang="en-US" altLang="zh-CN" sz="2400" i="1" u="sng" dirty="0">
                <a:solidFill>
                  <a:srgbClr val="FF0000"/>
                </a:solidFill>
              </a:rPr>
              <a:t>counting</a:t>
            </a:r>
            <a:r>
              <a:rPr lang="en-US" altLang="zh-CN" sz="2400" i="1" u="sng" dirty="0">
                <a:solidFill>
                  <a:schemeClr val="hlink"/>
                </a:solidFill>
              </a:rPr>
              <a:t> </a:t>
            </a:r>
            <a:r>
              <a:rPr lang="en-US" altLang="zh-CN" sz="2400" u="sng" dirty="0"/>
              <a:t>(non-binary)</a:t>
            </a:r>
            <a:r>
              <a:rPr lang="en-US" altLang="zh-CN" sz="2400" dirty="0"/>
              <a:t> </a:t>
            </a:r>
            <a:r>
              <a:rPr lang="en-US" altLang="zh-CN" dirty="0"/>
              <a:t>semaphore</a:t>
            </a:r>
            <a:r>
              <a:rPr lang="en-US" altLang="zh-CN" sz="2400" dirty="0"/>
              <a:t> defined as</a:t>
            </a:r>
          </a:p>
          <a:p>
            <a:pPr lvl="1" eaLnBrk="1" hangingPunct="1">
              <a:lnSpc>
                <a:spcPct val="90000"/>
              </a:lnSpc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endParaRPr lang="en-US" altLang="zh-CN" sz="2400" dirty="0"/>
          </a:p>
          <a:p>
            <a:pPr lvl="1" eaLnBrk="1" hangingPunct="1">
              <a:lnSpc>
                <a:spcPct val="90000"/>
              </a:lnSpc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b="1" dirty="0"/>
              <a:t>wait(S)</a:t>
            </a:r>
            <a:r>
              <a:rPr lang="en-US" altLang="zh-CN" sz="2400" dirty="0"/>
              <a:t>{	</a:t>
            </a:r>
          </a:p>
          <a:p>
            <a:pPr marL="357505" lvl="1" indent="0" eaLnBrk="1" hangingPunct="1">
              <a:lnSpc>
                <a:spcPct val="90000"/>
              </a:lnSpc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/>
              <a:t>       </a:t>
            </a:r>
            <a:r>
              <a:rPr lang="en-US" altLang="zh-CN" sz="2400" dirty="0" err="1"/>
              <a:t>S.value</a:t>
            </a:r>
            <a:r>
              <a:rPr lang="en-US" altLang="zh-CN" sz="2400" dirty="0"/>
              <a:t>--;  /*</a:t>
            </a:r>
            <a:r>
              <a:rPr lang="zh-CN" altLang="en-US" sz="2400" dirty="0"/>
              <a:t>申请一个单位的资源</a:t>
            </a:r>
            <a:r>
              <a:rPr lang="en-US" altLang="zh-CN" sz="2400" dirty="0"/>
              <a:t>/</a:t>
            </a:r>
            <a:endParaRPr lang="en-US" altLang="zh-CN" sz="2400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sz="2400" dirty="0">
                <a:sym typeface="Symbol" pitchFamily="18" charset="2"/>
              </a:rPr>
              <a:t>if (</a:t>
            </a:r>
            <a:r>
              <a:rPr lang="en-US" altLang="zh-CN" sz="2400" dirty="0" err="1">
                <a:sym typeface="Symbol" pitchFamily="18" charset="2"/>
              </a:rPr>
              <a:t>S.value</a:t>
            </a:r>
            <a:r>
              <a:rPr lang="en-US" altLang="zh-CN" sz="2400" dirty="0">
                <a:sym typeface="Symbol" pitchFamily="18" charset="2"/>
              </a:rPr>
              <a:t> &lt; 0) { /*</a:t>
            </a:r>
            <a:r>
              <a:rPr lang="zh-CN" altLang="en-US" sz="2400" dirty="0">
                <a:sym typeface="Symbol" pitchFamily="18" charset="2"/>
              </a:rPr>
              <a:t>无可用资源*</a:t>
            </a:r>
            <a:r>
              <a:rPr lang="en-US" altLang="zh-CN" sz="2400" dirty="0">
                <a:sym typeface="Symbol" pitchFamily="18" charset="2"/>
              </a:rPr>
              <a:t>/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    </a:t>
            </a:r>
            <a:r>
              <a:rPr lang="en-US" altLang="zh-CN" sz="2400" dirty="0">
                <a:sym typeface="Symbol" pitchFamily="18" charset="2"/>
              </a:rPr>
              <a:t>add this process to </a:t>
            </a:r>
            <a:r>
              <a:rPr lang="en-US" altLang="zh-CN" sz="2400" dirty="0" err="1">
                <a:sym typeface="Symbol" pitchFamily="18" charset="2"/>
              </a:rPr>
              <a:t>S.list</a:t>
            </a:r>
            <a:r>
              <a:rPr lang="en-US" altLang="zh-CN" sz="2400" dirty="0">
                <a:sym typeface="Symbol" pitchFamily="18" charset="2"/>
              </a:rPr>
              <a:t>;</a:t>
            </a:r>
            <a:br>
              <a:rPr lang="en-US" altLang="zh-CN" sz="2400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            </a:t>
            </a:r>
            <a:r>
              <a:rPr lang="en-US" altLang="zh-CN" sz="2400" dirty="0">
                <a:sym typeface="Symbol" pitchFamily="18" charset="2"/>
              </a:rPr>
              <a:t>block</a:t>
            </a:r>
            <a:r>
              <a:rPr lang="zh-CN" altLang="en-US" sz="2400" dirty="0">
                <a:sym typeface="Symbol" pitchFamily="18" charset="2"/>
              </a:rPr>
              <a:t>()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sz="2400" dirty="0">
                <a:sym typeface="Symbol" pitchFamily="18" charset="2"/>
              </a:rPr>
              <a:t>}</a:t>
            </a:r>
            <a:br>
              <a:rPr lang="en-US" altLang="zh-CN" sz="2400" dirty="0">
                <a:sym typeface="Symbol" pitchFamily="18" charset="2"/>
              </a:rPr>
            </a:br>
            <a:r>
              <a:rPr lang="en-US" altLang="zh-CN" sz="2400" dirty="0">
                <a:sym typeface="Symbol" pitchFamily="18" charset="2"/>
              </a:rPr>
              <a:t>      }</a:t>
            </a:r>
            <a:endParaRPr lang="en-US" altLang="zh-CN" sz="2400" dirty="0"/>
          </a:p>
          <a:p>
            <a:pPr lvl="1"/>
            <a:r>
              <a:rPr lang="en-US" altLang="zh-CN" dirty="0"/>
              <a:t>compared with busy-waiting wait()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6A88C-15CA-4CF2-95B9-68B0CAEF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D6F6-1360-4A0B-AA15-B33F49C36DC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C045E-28ED-4782-9758-4776C491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6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387FE8E-D8B3-458A-9DC6-6AB512AD9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737" y="4357159"/>
            <a:ext cx="304800" cy="2286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5EECF3-68FE-4137-9DD3-B1EFD63C2DE8}"/>
              </a:ext>
            </a:extLst>
          </p:cNvPr>
          <p:cNvSpPr txBox="1">
            <a:spLocks noChangeArrowheads="1"/>
          </p:cNvSpPr>
          <p:nvPr/>
        </p:nvSpPr>
        <p:spPr>
          <a:xfrm>
            <a:off x="5713072" y="1513645"/>
            <a:ext cx="6570692" cy="422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b="1" dirty="0">
                <a:sym typeface="Symbol" pitchFamily="18" charset="2"/>
              </a:rPr>
              <a:t>signal(S)</a:t>
            </a:r>
            <a:r>
              <a:rPr lang="en-US" altLang="zh-CN" dirty="0">
                <a:sym typeface="Symbol" pitchFamily="18" charset="2"/>
              </a:rPr>
              <a:t> {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	</a:t>
            </a:r>
            <a:r>
              <a:rPr lang="en-US" altLang="zh-CN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++;         /*</a:t>
            </a:r>
            <a:r>
              <a:rPr lang="zh-CN" altLang="en-US" dirty="0">
                <a:sym typeface="Symbol" pitchFamily="18" charset="2"/>
              </a:rPr>
              <a:t>释放一个单位的资源*</a:t>
            </a:r>
            <a:r>
              <a:rPr lang="en-US" altLang="zh-CN" dirty="0">
                <a:sym typeface="Symbol" pitchFamily="18" charset="2"/>
              </a:rPr>
              <a:t>/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		if (</a:t>
            </a:r>
            <a:r>
              <a:rPr lang="en-US" altLang="zh-CN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 &lt;= 0)        /*</a:t>
            </a:r>
            <a:r>
              <a:rPr lang="zh-CN" altLang="en-US" dirty="0">
                <a:sym typeface="Symbol" pitchFamily="18" charset="2"/>
              </a:rPr>
              <a:t>仍有被阻塞进程*</a:t>
            </a:r>
            <a:r>
              <a:rPr lang="en-US" altLang="zh-CN" dirty="0">
                <a:sym typeface="Symbol" pitchFamily="18" charset="2"/>
              </a:rPr>
              <a:t>/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      { remove a process P from </a:t>
            </a:r>
            <a:r>
              <a:rPr lang="en-US" altLang="zh-CN" dirty="0" err="1">
                <a:sym typeface="Symbol" pitchFamily="18" charset="2"/>
              </a:rPr>
              <a:t>S.list</a:t>
            </a:r>
            <a:r>
              <a:rPr lang="en-US" altLang="zh-CN" dirty="0">
                <a:sym typeface="Symbol" pitchFamily="18" charset="2"/>
              </a:rPr>
              <a:t>;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                 wakeup(P);      /*</a:t>
            </a:r>
            <a:r>
              <a:rPr lang="zh-CN" altLang="en-US" dirty="0">
                <a:sym typeface="Symbol" pitchFamily="18" charset="2"/>
              </a:rPr>
              <a:t>唤醒被阻塞进程*</a:t>
            </a:r>
            <a:r>
              <a:rPr lang="en-US" altLang="zh-CN" dirty="0">
                <a:sym typeface="Symbol" pitchFamily="18" charset="2"/>
              </a:rPr>
              <a:t>/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		       }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}</a:t>
            </a:r>
            <a:endParaRPr lang="en-US" altLang="zh-CN" sz="2800" dirty="0"/>
          </a:p>
          <a:p>
            <a:pPr lvl="1"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/>
              <a:t> compared with busy-waiting signal()</a:t>
            </a:r>
          </a:p>
        </p:txBody>
      </p:sp>
      <p:sp>
        <p:nvSpPr>
          <p:cNvPr id="8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88CE6B-7605-4621-931B-53DC48FB9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7071" y="5036208"/>
            <a:ext cx="304800" cy="2286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95408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96913-67FA-4E55-B36E-FA5696C6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Semaphores Without Busy Waiting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B9FD6-5306-4475-897A-5CFF5CA40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/>
              <a:t>Operations on </a:t>
            </a:r>
            <a:r>
              <a:rPr lang="en-US" altLang="zh-CN" sz="2400" i="1" u="sng" dirty="0">
                <a:solidFill>
                  <a:srgbClr val="FF0000"/>
                </a:solidFill>
              </a:rPr>
              <a:t>binary</a:t>
            </a:r>
            <a:r>
              <a:rPr lang="en-US" altLang="zh-CN" i="1" u="sng" dirty="0">
                <a:solidFill>
                  <a:schemeClr val="hlink"/>
                </a:solidFill>
              </a:rPr>
              <a:t> </a:t>
            </a:r>
            <a:r>
              <a:rPr lang="en-US" altLang="zh-CN" dirty="0"/>
              <a:t>semaphore</a:t>
            </a:r>
            <a:r>
              <a:rPr lang="en-US" altLang="zh-CN" sz="2400" dirty="0"/>
              <a:t> defined as</a:t>
            </a:r>
          </a:p>
          <a:p>
            <a:pPr lvl="1" eaLnBrk="1" hangingPunct="1">
              <a:lnSpc>
                <a:spcPct val="90000"/>
              </a:lnSpc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b="1" dirty="0" err="1"/>
              <a:t>waitB</a:t>
            </a:r>
            <a:r>
              <a:rPr lang="en-US" altLang="zh-CN" sz="2400" b="1" dirty="0"/>
              <a:t>(S)</a:t>
            </a:r>
            <a:r>
              <a:rPr lang="en-US" altLang="zh-CN" sz="2400" dirty="0"/>
              <a:t>{	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</a:t>
            </a:r>
            <a:r>
              <a:rPr lang="en-US" altLang="zh-CN" sz="2400" dirty="0">
                <a:sym typeface="Symbol" pitchFamily="18" charset="2"/>
              </a:rPr>
              <a:t>if  </a:t>
            </a:r>
            <a:r>
              <a:rPr lang="en-US" altLang="zh-CN" sz="2400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=1</a:t>
            </a:r>
            <a:r>
              <a:rPr lang="en-US" altLang="zh-CN" sz="2400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    then </a:t>
            </a:r>
            <a:r>
              <a:rPr lang="en-US" altLang="zh-CN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=0</a:t>
            </a:r>
            <a:r>
              <a:rPr lang="en-US" altLang="zh-CN" sz="2400" dirty="0">
                <a:sym typeface="Symbol" pitchFamily="18" charset="2"/>
              </a:rPr>
              <a:t>;</a:t>
            </a:r>
            <a:br>
              <a:rPr lang="en-US" altLang="zh-CN" sz="2400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            </a:t>
            </a:r>
            <a:r>
              <a:rPr kumimoji="0" lang="en-US" altLang="zh-CN" sz="2400" dirty="0"/>
              <a:t>else {  </a:t>
            </a:r>
            <a:r>
              <a:rPr lang="en-US" altLang="zh-CN" sz="2400" dirty="0">
                <a:sym typeface="Symbol" pitchFamily="18" charset="2"/>
              </a:rPr>
              <a:t>add this process to</a:t>
            </a:r>
            <a:r>
              <a:rPr lang="en-US" altLang="zh-CN" sz="2400" b="1" dirty="0">
                <a:sym typeface="Symbol" pitchFamily="18" charset="2"/>
              </a:rPr>
              <a:t> S.L</a:t>
            </a:r>
            <a:endParaRPr lang="en-US" altLang="zh-CN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                          block</a:t>
            </a:r>
            <a:r>
              <a:rPr lang="zh-CN" altLang="en-US" sz="2400" dirty="0">
                <a:sym typeface="Symbol" pitchFamily="18" charset="2"/>
              </a:rPr>
              <a:t>()</a:t>
            </a:r>
            <a:r>
              <a:rPr lang="en-US" altLang="zh-CN" sz="2400" dirty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sym typeface="Symbol" pitchFamily="18" charset="2"/>
              </a:rPr>
              <a:t>	</a:t>
            </a:r>
            <a:r>
              <a:rPr lang="en-US" altLang="zh-CN" dirty="0">
                <a:sym typeface="Symbol" pitchFamily="18" charset="2"/>
              </a:rPr>
              <a:t>                    </a:t>
            </a:r>
            <a:r>
              <a:rPr lang="en-US" altLang="zh-CN" sz="2400" dirty="0">
                <a:sym typeface="Symbol" pitchFamily="18" charset="2"/>
              </a:rPr>
              <a:t>}           </a:t>
            </a:r>
            <a:br>
              <a:rPr lang="en-US" altLang="zh-CN" sz="2400" dirty="0">
                <a:sym typeface="Symbol" pitchFamily="18" charset="2"/>
              </a:rPr>
            </a:br>
            <a:r>
              <a:rPr lang="en-US" altLang="zh-CN" sz="2400" dirty="0">
                <a:sym typeface="Symbol" pitchFamily="18" charset="2"/>
              </a:rPr>
              <a:t>        }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compared with busy-waiting wait()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6A88C-15CA-4CF2-95B9-68B0CAEF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D6F6-1360-4A0B-AA15-B33F49C36DC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6C045E-28ED-4782-9758-4776C491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55</a:t>
            </a:fld>
            <a:endParaRPr lang="zh-CN" altLang="en-US" dirty="0"/>
          </a:p>
        </p:txBody>
      </p:sp>
      <p:sp>
        <p:nvSpPr>
          <p:cNvPr id="6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387FE8E-D8B3-458A-9DC6-6AB512AD9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523" y="4941321"/>
            <a:ext cx="321197" cy="216456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5EECF3-68FE-4137-9DD3-B1EFD63C2DE8}"/>
              </a:ext>
            </a:extLst>
          </p:cNvPr>
          <p:cNvSpPr txBox="1">
            <a:spLocks noChangeArrowheads="1"/>
          </p:cNvSpPr>
          <p:nvPr/>
        </p:nvSpPr>
        <p:spPr>
          <a:xfrm>
            <a:off x="5526811" y="1164505"/>
            <a:ext cx="6570692" cy="422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b="1" dirty="0" err="1">
                <a:sym typeface="Symbol" pitchFamily="18" charset="2"/>
              </a:rPr>
              <a:t>signalB</a:t>
            </a:r>
            <a:r>
              <a:rPr lang="en-US" altLang="zh-CN" b="1" dirty="0">
                <a:sym typeface="Symbol" pitchFamily="18" charset="2"/>
              </a:rPr>
              <a:t>(S)</a:t>
            </a:r>
            <a:r>
              <a:rPr lang="en-US" altLang="zh-CN" dirty="0">
                <a:sym typeface="Symbol" pitchFamily="18" charset="2"/>
              </a:rPr>
              <a:t> {</a:t>
            </a:r>
            <a:br>
              <a:rPr lang="en-US" altLang="zh-CN" dirty="0">
                <a:sym typeface="Symbol" pitchFamily="18" charset="2"/>
              </a:rPr>
            </a:br>
            <a:r>
              <a:rPr lang="en-US" altLang="zh-CN" dirty="0">
                <a:sym typeface="Symbol" pitchFamily="18" charset="2"/>
              </a:rPr>
              <a:t>	if S.L is empty      / there is no process</a:t>
            </a:r>
          </a:p>
          <a:p>
            <a:pPr marL="357505" lvl="1" indent="0"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                              blocked and </a:t>
            </a:r>
            <a:r>
              <a:rPr lang="en-US" altLang="zh-CN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 is 0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     the   </a:t>
            </a:r>
            <a:r>
              <a:rPr lang="en-US" altLang="zh-CN" dirty="0" err="1">
                <a:sym typeface="Symbol" pitchFamily="18" charset="2"/>
              </a:rPr>
              <a:t>S.value</a:t>
            </a:r>
            <a:r>
              <a:rPr lang="en-US" altLang="zh-CN" dirty="0">
                <a:sym typeface="Symbol" pitchFamily="18" charset="2"/>
              </a:rPr>
              <a:t>=1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     else { remove a process P from S.L; 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                wakeup(P)  /*</a:t>
            </a:r>
            <a:r>
              <a:rPr lang="zh-CN" altLang="en-US" dirty="0">
                <a:sym typeface="Symbol" pitchFamily="18" charset="2"/>
              </a:rPr>
              <a:t>唤醒被阻塞进程*</a:t>
            </a:r>
            <a:r>
              <a:rPr lang="en-US" altLang="zh-CN" dirty="0">
                <a:sym typeface="Symbol" pitchFamily="18" charset="2"/>
              </a:rPr>
              <a:t>/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		          }</a:t>
            </a:r>
          </a:p>
          <a:p>
            <a:pPr>
              <a:buFont typeface="Wingdings" panose="05000000000000000000" pitchFamily="2" charset="2"/>
              <a:buNone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dirty="0">
                <a:sym typeface="Symbol" pitchFamily="18" charset="2"/>
              </a:rPr>
              <a:t>            }</a:t>
            </a:r>
            <a:endParaRPr lang="en-US" altLang="zh-CN" sz="2800" dirty="0"/>
          </a:p>
        </p:txBody>
      </p:sp>
      <p:sp>
        <p:nvSpPr>
          <p:cNvPr id="9" name="Text Box 1026">
            <a:extLst>
              <a:ext uri="{FF2B5EF4-FFF2-40B4-BE49-F238E27FC236}">
                <a16:creationId xmlns:a16="http://schemas.microsoft.com/office/drawing/2014/main" id="{F3E83FE2-1174-4E3E-AEEB-253659CB3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49" y="5515153"/>
            <a:ext cx="115704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269875" indent="-269875" eaLnBrk="1" hangingPunct="1">
              <a:lnSpc>
                <a:spcPct val="9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tabLst>
                <a:tab pos="915988" algn="l"/>
                <a:tab pos="2005013" algn="l"/>
                <a:tab pos="2232025" algn="l"/>
                <a:tab pos="2803525" algn="l"/>
                <a:tab pos="3201988" algn="l"/>
              </a:tabLst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 A counting semaphore S can be implemented as a binary semaphore and an integer variable</a:t>
            </a:r>
          </a:p>
        </p:txBody>
      </p:sp>
    </p:spTree>
    <p:extLst>
      <p:ext uri="{BB962C8B-B14F-4D97-AF65-F5344CB8AC3E}">
        <p14:creationId xmlns:p14="http://schemas.microsoft.com/office/powerpoint/2010/main" val="4123548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A8466-A9A8-4A96-89EB-26869BF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Deadlock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B33FF-BB87-4149-B845-3AEB42BE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tabLst>
                <a:tab pos="1887538" algn="ctr"/>
                <a:tab pos="4572000" algn="ctr"/>
              </a:tabLst>
            </a:pPr>
            <a:r>
              <a:rPr lang="en-US" altLang="zh-CN" sz="2400" b="1" dirty="0"/>
              <a:t>Deadlock definition</a:t>
            </a:r>
            <a:endParaRPr lang="en-US" altLang="zh-CN" sz="2400" dirty="0"/>
          </a:p>
          <a:p>
            <a:pPr lvl="1" eaLnBrk="1" hangingPunct="1">
              <a:tabLst>
                <a:tab pos="1887538" algn="ctr"/>
                <a:tab pos="4572000" algn="ctr"/>
              </a:tabLst>
            </a:pPr>
            <a:r>
              <a:rPr lang="en-US" altLang="zh-CN" sz="2400" b="1" i="1" dirty="0"/>
              <a:t>states/situations</a:t>
            </a:r>
            <a:r>
              <a:rPr lang="en-US" altLang="zh-CN" sz="2400" i="1" dirty="0"/>
              <a:t> </a:t>
            </a:r>
            <a:r>
              <a:rPr lang="en-US" altLang="zh-CN" sz="2400" dirty="0"/>
              <a:t>related to more than one process in the system </a:t>
            </a:r>
            <a:r>
              <a:rPr lang="en-US" altLang="zh-CN" sz="2400" i="1" dirty="0"/>
              <a:t>, in which the </a:t>
            </a:r>
            <a:r>
              <a:rPr lang="en-US" altLang="zh-CN" sz="2400" dirty="0"/>
              <a:t>processes are waiting indefinitely for an event or events (e.g., </a:t>
            </a:r>
            <a:r>
              <a:rPr lang="en-US" altLang="zh-CN" sz="2400" i="1" u="sng" dirty="0"/>
              <a:t>resources acquisition and release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that can be caused by only one of the waiting processes. </a:t>
            </a:r>
          </a:p>
          <a:p>
            <a:pPr eaLnBrk="1" hangingPunct="1">
              <a:lnSpc>
                <a:spcPct val="110000"/>
              </a:lnSpc>
              <a:tabLst>
                <a:tab pos="1887538" algn="ctr"/>
                <a:tab pos="4572000" algn="ctr"/>
              </a:tabLst>
            </a:pPr>
            <a:endParaRPr lang="en-US" altLang="zh-CN" sz="2400" b="1" dirty="0"/>
          </a:p>
          <a:p>
            <a:pPr eaLnBrk="1" hangingPunct="1">
              <a:lnSpc>
                <a:spcPct val="110000"/>
              </a:lnSpc>
              <a:tabLst>
                <a:tab pos="1887538" algn="ctr"/>
                <a:tab pos="4572000" algn="ctr"/>
              </a:tabLst>
            </a:pPr>
            <a:r>
              <a:rPr lang="en-US" altLang="zh-CN" sz="2400" b="1" dirty="0"/>
              <a:t>Deadlock  </a:t>
            </a:r>
            <a:endParaRPr lang="en-US" altLang="zh-CN" sz="2400" dirty="0"/>
          </a:p>
          <a:p>
            <a:pPr lvl="1" eaLnBrk="1" hangingPunct="1">
              <a:tabLst>
                <a:tab pos="1887538" algn="ctr"/>
                <a:tab pos="4572000" algn="ctr"/>
              </a:tabLst>
            </a:pPr>
            <a:r>
              <a:rPr kumimoji="0" lang="zh-CN" altLang="en-US" sz="2400" dirty="0"/>
              <a:t>系统内多个并发进程彼此互相等待对方所拥有的资源，且这些并发进程在得到对方的资源之前不会释放自己所拥有的资源</a:t>
            </a:r>
            <a:r>
              <a:rPr lang="zh-CN" altLang="en-US" dirty="0"/>
              <a:t>，</a:t>
            </a:r>
            <a:r>
              <a:rPr kumimoji="0" lang="zh-CN" altLang="en-US" sz="2400" dirty="0"/>
              <a:t>造成各个进程都想得到资源而又都得不到资源，各并发进程不能继续执行的状态</a:t>
            </a:r>
            <a:r>
              <a:rPr kumimoji="0" lang="en-US" altLang="zh-CN" sz="2400" dirty="0"/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654E4E-57FC-4067-9E97-CA4300F5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AA59-2B5E-4851-A7A1-154FD0A3C07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99284E-6C11-4E46-A0FC-DC44D34D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32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53085-A6F0-45E3-93A6-CBEBFC66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Deadlock Example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52713-7027-41F0-A208-5B90AE60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Let </a:t>
            </a:r>
            <a:r>
              <a:rPr lang="en-US" altLang="zh-CN" sz="2400" i="1" dirty="0">
                <a:solidFill>
                  <a:srgbClr val="FF0000"/>
                </a:solidFill>
              </a:rPr>
              <a:t>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and </a:t>
            </a:r>
            <a:r>
              <a:rPr lang="en-US" altLang="zh-CN" sz="2400" i="1" dirty="0">
                <a:solidFill>
                  <a:srgbClr val="FF0000"/>
                </a:solidFill>
              </a:rPr>
              <a:t>Q</a:t>
            </a:r>
            <a:r>
              <a:rPr lang="en-US" altLang="zh-CN" sz="2400" dirty="0"/>
              <a:t> be two semaphores initialized to 1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192F2-8399-463F-B2A1-361CE404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AAC-4AE0-449E-B8D4-DEF4BC7048F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7EB393-74AD-4C88-986E-458A79E1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57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45D6DE-8FB0-4FA5-A98A-CD5638DE1A0E}"/>
              </a:ext>
            </a:extLst>
          </p:cNvPr>
          <p:cNvSpPr txBox="1">
            <a:spLocks noChangeArrowheads="1"/>
          </p:cNvSpPr>
          <p:nvPr/>
        </p:nvSpPr>
        <p:spPr>
          <a:xfrm>
            <a:off x="508322" y="1393783"/>
            <a:ext cx="4856544" cy="5282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87538" algn="ctr"/>
                <a:tab pos="4572000" algn="ctr"/>
              </a:tabLst>
            </a:pPr>
            <a:r>
              <a:rPr lang="en-US" altLang="zh-CN" dirty="0">
                <a:latin typeface="Times New Roman" pitchFamily="18" charset="0"/>
              </a:rPr>
              <a:t>    </a:t>
            </a:r>
            <a:r>
              <a:rPr lang="en-US" altLang="zh-CN" sz="2600" dirty="0"/>
              <a:t>P</a:t>
            </a:r>
            <a:r>
              <a:rPr lang="en-US" altLang="zh-CN" sz="2600" baseline="-25000" dirty="0"/>
              <a:t>1</a:t>
            </a:r>
            <a:r>
              <a:rPr lang="en-US" altLang="zh-CN" sz="2600" dirty="0"/>
              <a:t>                        P</a:t>
            </a:r>
            <a:r>
              <a:rPr lang="en-US" altLang="zh-CN" sz="2600" baseline="-25000" dirty="0"/>
              <a:t>2</a:t>
            </a:r>
            <a:endParaRPr lang="en-US" altLang="zh-CN" sz="2600" dirty="0"/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/>
              <a:t>wait(S);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/>
              <a:t>                        wait(Q);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/>
              <a:t>wait(Q);	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/>
              <a:t>                         wait(S);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/>
              <a:t>   </a:t>
            </a:r>
            <a:r>
              <a:rPr lang="en-US" altLang="zh-CN" sz="2600" dirty="0">
                <a:sym typeface="MT Extra" pitchFamily="18" charset="2"/>
              </a:rPr>
              <a:t>                           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>
                <a:sym typeface="MT Extra" pitchFamily="18" charset="2"/>
              </a:rPr>
              <a:t>signal(S);	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>
                <a:sym typeface="MT Extra" pitchFamily="18" charset="2"/>
              </a:rPr>
              <a:t>	                     signal(Q);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>
                <a:sym typeface="MT Extra" pitchFamily="18" charset="2"/>
              </a:rPr>
              <a:t>signal(Q);	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r>
              <a:rPr lang="en-US" altLang="zh-CN" sz="2600" dirty="0">
                <a:sym typeface="MT Extra" pitchFamily="18" charset="2"/>
              </a:rPr>
              <a:t>		              signal(S);</a:t>
            </a: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endParaRPr lang="en-US" altLang="zh-CN" dirty="0">
              <a:latin typeface="Times New Roman" pitchFamily="18" charset="0"/>
              <a:sym typeface="MT Extra" pitchFamily="18" charset="2"/>
            </a:endParaRP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endParaRPr lang="en-US" altLang="zh-CN" dirty="0">
              <a:latin typeface="Times New Roman" pitchFamily="18" charset="0"/>
              <a:sym typeface="MT Extra" pitchFamily="18" charset="2"/>
            </a:endParaRPr>
          </a:p>
          <a:p>
            <a:pPr>
              <a:buFont typeface="Wingdings" panose="05000000000000000000" pitchFamily="2" charset="2"/>
              <a:buNone/>
              <a:tabLst>
                <a:tab pos="1887538" algn="ctr"/>
                <a:tab pos="4572000" algn="ctr"/>
              </a:tabLst>
            </a:pPr>
            <a:endParaRPr lang="en-US" altLang="zh-CN" dirty="0">
              <a:latin typeface="Times New Roman" pitchFamily="18" charset="0"/>
            </a:endParaRPr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32F6142C-A336-4076-96DC-8E5046C39EA5}"/>
              </a:ext>
            </a:extLst>
          </p:cNvPr>
          <p:cNvGrpSpPr>
            <a:grpSpLocks/>
          </p:cNvGrpSpPr>
          <p:nvPr/>
        </p:nvGrpSpPr>
        <p:grpSpPr bwMode="auto">
          <a:xfrm>
            <a:off x="6394048" y="1824039"/>
            <a:ext cx="3962400" cy="2362200"/>
            <a:chOff x="1104" y="1824"/>
            <a:chExt cx="2496" cy="1488"/>
          </a:xfrm>
        </p:grpSpPr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D1BAD5EE-3053-45F7-ACD3-2BB0BF4A5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824"/>
              <a:ext cx="57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ea typeface="微软雅黑 Light" panose="020B0502040204020203" pitchFamily="34" charset="-122"/>
                </a:rPr>
                <a:t>P</a:t>
              </a:r>
              <a:r>
                <a:rPr lang="en-US" altLang="zh-CN" sz="2400" baseline="-25000">
                  <a:ea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0396E246-0C25-4D23-A0FB-EE429E8E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824"/>
              <a:ext cx="576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ea typeface="微软雅黑 Light" panose="020B0502040204020203" pitchFamily="34" charset="-122"/>
                </a:rPr>
                <a:t>P</a:t>
              </a:r>
              <a:r>
                <a:rPr lang="en-US" altLang="zh-CN" sz="2400" baseline="-25000">
                  <a:ea typeface="微软雅黑 Light" panose="020B0502040204020203" pitchFamily="34" charset="-122"/>
                </a:rPr>
                <a:t>2</a:t>
              </a:r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543C1F7F-39ED-48F8-A6CF-74A731D80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024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ea typeface="微软雅黑 Light" panose="020B0502040204020203" pitchFamily="34" charset="-122"/>
                </a:rPr>
                <a:t>S</a:t>
              </a:r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5BCD74D6-9702-44A8-847E-06DAC31C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024"/>
              <a:ext cx="57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400">
                  <a:ea typeface="微软雅黑 Light" panose="020B0502040204020203" pitchFamily="34" charset="-122"/>
                </a:rPr>
                <a:t>Q</a:t>
              </a:r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D84ED7CE-E22A-48A5-8DE1-CEC082986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6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13CF8A13-3B00-4285-A3D1-804922FE6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6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0962EB8A-A685-4252-9B29-66630B395D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112"/>
              <a:ext cx="1344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178E97E6-7F00-4917-889B-29EC595C7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2112"/>
              <a:ext cx="139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9E2E64D6-7EF3-458F-A28E-33CEBFEC5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193"/>
              <a:ext cx="278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+mn-lt"/>
                  <a:ea typeface="微软雅黑 Light" panose="020B0502040204020203" pitchFamily="34" charset="-122"/>
                </a:rPr>
                <a:t>拥</a:t>
              </a:r>
            </a:p>
            <a:p>
              <a:pPr eaLnBrk="1" hangingPunct="1"/>
              <a:r>
                <a:rPr lang="zh-CN" altLang="en-US" sz="2000" dirty="0">
                  <a:latin typeface="+mn-lt"/>
                  <a:ea typeface="微软雅黑 Light" panose="020B0502040204020203" pitchFamily="34" charset="-122"/>
                </a:rPr>
                <a:t>有</a:t>
              </a:r>
            </a:p>
            <a:p>
              <a:pPr eaLnBrk="1" hangingPunct="1"/>
              <a:r>
                <a:rPr lang="en-US" altLang="zh-CN" sz="2000" dirty="0">
                  <a:latin typeface="+mn-lt"/>
                  <a:ea typeface="微软雅黑 Light" panose="020B0502040204020203" pitchFamily="34" charset="-122"/>
                </a:rPr>
                <a:t> Q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A9231519-CF92-4CD2-9408-C8E6D96E9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193"/>
              <a:ext cx="285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+mn-lt"/>
                  <a:ea typeface="微软雅黑 Light" panose="020B0502040204020203" pitchFamily="34" charset="-122"/>
                </a:rPr>
                <a:t>拥</a:t>
              </a:r>
            </a:p>
            <a:p>
              <a:pPr eaLnBrk="1" hangingPunct="1"/>
              <a:r>
                <a:rPr lang="zh-CN" altLang="en-US" sz="2000" dirty="0">
                  <a:latin typeface="+mn-lt"/>
                  <a:ea typeface="微软雅黑 Light" panose="020B0502040204020203" pitchFamily="34" charset="-122"/>
                </a:rPr>
                <a:t>有</a:t>
              </a:r>
            </a:p>
            <a:p>
              <a:pPr eaLnBrk="1" hangingPunct="1"/>
              <a:r>
                <a:rPr lang="en-US" altLang="zh-CN" sz="2000" dirty="0">
                  <a:latin typeface="+mn-lt"/>
                  <a:ea typeface="微软雅黑 Light" panose="020B0502040204020203" pitchFamily="34" charset="-122"/>
                </a:rPr>
                <a:t> S</a:t>
              </a:r>
            </a:p>
          </p:txBody>
        </p:sp>
        <p:sp>
          <p:nvSpPr>
            <p:cNvPr id="32" name="Text Box 24">
              <a:extLst>
                <a:ext uri="{FF2B5EF4-FFF2-40B4-BE49-F238E27FC236}">
                  <a16:creationId xmlns:a16="http://schemas.microsoft.com/office/drawing/2014/main" id="{B43D578C-7B48-4693-948A-6346783B7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592"/>
              <a:ext cx="5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+mn-lt"/>
                  <a:ea typeface="微软雅黑 Light" panose="020B0502040204020203" pitchFamily="34" charset="-122"/>
                </a:rPr>
                <a:t>要求</a:t>
              </a:r>
              <a:r>
                <a:rPr lang="en-US" altLang="zh-CN" sz="2000">
                  <a:latin typeface="+mn-lt"/>
                  <a:ea typeface="微软雅黑 Light" panose="020B0502040204020203" pitchFamily="34" charset="-122"/>
                </a:rPr>
                <a:t>Q</a:t>
              </a:r>
            </a:p>
          </p:txBody>
        </p:sp>
        <p:sp>
          <p:nvSpPr>
            <p:cNvPr id="33" name="Text Box 25">
              <a:extLst>
                <a:ext uri="{FF2B5EF4-FFF2-40B4-BE49-F238E27FC236}">
                  <a16:creationId xmlns:a16="http://schemas.microsoft.com/office/drawing/2014/main" id="{077F09D1-8946-40E2-A640-396865E01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592"/>
              <a:ext cx="5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+mn-lt"/>
                  <a:ea typeface="微软雅黑 Light" panose="020B0502040204020203" pitchFamily="34" charset="-122"/>
                </a:rPr>
                <a:t>要求</a:t>
              </a:r>
              <a:r>
                <a:rPr lang="en-US" altLang="zh-CN" sz="2000">
                  <a:latin typeface="+mn-lt"/>
                  <a:ea typeface="微软雅黑 Light" panose="020B0502040204020203" pitchFamily="34" charset="-122"/>
                </a:rPr>
                <a:t>S</a:t>
              </a:r>
            </a:p>
          </p:txBody>
        </p:sp>
      </p:grpSp>
      <p:sp>
        <p:nvSpPr>
          <p:cNvPr id="35" name="Text Box 8">
            <a:extLst>
              <a:ext uri="{FF2B5EF4-FFF2-40B4-BE49-F238E27FC236}">
                <a16:creationId xmlns:a16="http://schemas.microsoft.com/office/drawing/2014/main" id="{6F9D903F-271B-4CE4-A237-FF805505B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048" y="4577540"/>
            <a:ext cx="4856544" cy="94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269875" indent="-269875" eaLnBrk="1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rPr>
              <a:t> Semaphore S for resource S, Semaphore Q for resource Q</a:t>
            </a:r>
          </a:p>
        </p:txBody>
      </p:sp>
    </p:spTree>
    <p:extLst>
      <p:ext uri="{BB962C8B-B14F-4D97-AF65-F5344CB8AC3E}">
        <p14:creationId xmlns:p14="http://schemas.microsoft.com/office/powerpoint/2010/main" val="2002165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A8466-A9A8-4A96-89EB-26869BF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Starvation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B33FF-BB87-4149-B845-3AEB42BE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ym typeface="MT Extra" pitchFamily="18" charset="2"/>
              </a:rPr>
              <a:t>Starvation </a:t>
            </a:r>
            <a:r>
              <a:rPr lang="en-US" altLang="zh-CN" sz="2400" b="1" dirty="0"/>
              <a:t>  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i="1" dirty="0"/>
              <a:t>states /situations related to a process (or some processes), </a:t>
            </a:r>
            <a:r>
              <a:rPr lang="en-US" altLang="zh-CN" sz="2400" dirty="0"/>
              <a:t> in which the process may never be removed from the </a:t>
            </a:r>
            <a:r>
              <a:rPr lang="en-US" altLang="zh-CN" sz="2400" dirty="0">
                <a:solidFill>
                  <a:srgbClr val="FF0000"/>
                </a:solidFill>
              </a:rPr>
              <a:t>semaphore queue </a:t>
            </a:r>
            <a:r>
              <a:rPr lang="en-US" altLang="zh-CN" sz="2400" dirty="0"/>
              <a:t>in which it is suspended,  or a process waits indefinitely within the semaphore.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 </a:t>
            </a:r>
            <a:r>
              <a:rPr lang="en-US" altLang="zh-CN" sz="2400" i="1" dirty="0"/>
              <a:t>infinite</a:t>
            </a:r>
            <a:r>
              <a:rPr lang="en-US" altLang="zh-CN" sz="2400" dirty="0"/>
              <a:t> waiting or blocking</a:t>
            </a:r>
            <a:endParaRPr lang="en-US" altLang="zh-CN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Another example of process </a:t>
            </a:r>
            <a:r>
              <a:rPr lang="en-US" altLang="zh-CN" sz="2400" dirty="0">
                <a:sym typeface="MT Extra" pitchFamily="18" charset="2"/>
              </a:rPr>
              <a:t>starvation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the process with lower priority may be starved in priority based CPU scheduling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654E4E-57FC-4067-9E97-CA4300F5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AA59-2B5E-4851-A7A1-154FD0A3C07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99284E-6C11-4E46-A0FC-DC44D34D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256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D8C4C-B340-46E0-92B2-52E2BF2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不允许用户应用程序在用户态下直接对信号量操作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B6350-E9F5-494F-B0C8-DE96F978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/>
              <a:t>信号量是</a:t>
            </a:r>
            <a:r>
              <a:rPr lang="en-US" altLang="zh-CN" sz="2400" dirty="0"/>
              <a:t>OS</a:t>
            </a:r>
            <a:r>
              <a:rPr lang="zh-CN" altLang="en-US" sz="2400" dirty="0"/>
              <a:t>提供的一种内核空间进程同步互斥机制</a:t>
            </a:r>
          </a:p>
          <a:p>
            <a:pPr eaLnBrk="1" hangingPunct="1"/>
            <a:r>
              <a:rPr lang="zh-CN" altLang="en-US" sz="2400" dirty="0"/>
              <a:t>在用户态下运行的用户应用程序只能通过</a:t>
            </a:r>
            <a:r>
              <a:rPr lang="en-US" altLang="zh-CN" sz="2400" dirty="0"/>
              <a:t>wait()</a:t>
            </a:r>
            <a:r>
              <a:rPr lang="zh-CN" altLang="en-US" sz="2400" dirty="0"/>
              <a:t>、</a:t>
            </a:r>
            <a:r>
              <a:rPr lang="en-US" altLang="zh-CN" sz="2400" dirty="0"/>
              <a:t>signal()</a:t>
            </a:r>
            <a:r>
              <a:rPr lang="zh-CN" altLang="en-US" sz="2400" dirty="0"/>
              <a:t>等系统调用，</a:t>
            </a:r>
            <a:r>
              <a:rPr lang="zh-CN" altLang="en-US" sz="2400" b="1" dirty="0">
                <a:solidFill>
                  <a:srgbClr val="FF0000"/>
                </a:solidFill>
              </a:rPr>
              <a:t>间接地</a:t>
            </a:r>
            <a:r>
              <a:rPr lang="zh-CN" altLang="en-US" sz="2400" dirty="0"/>
              <a:t>操纵修改信号量</a:t>
            </a: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</a:rPr>
              <a:t>不允许用户应用程序直接在用户态下修改信号量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/>
            <a:r>
              <a:rPr lang="zh-CN" altLang="en-US" sz="2400" dirty="0"/>
              <a:t>反例。      </a:t>
            </a:r>
            <a:r>
              <a:rPr lang="en-US" altLang="zh-CN" sz="2400" dirty="0"/>
              <a:t>defining</a:t>
            </a:r>
            <a:r>
              <a:rPr lang="zh-CN" altLang="en-US" sz="2400" dirty="0"/>
              <a:t>  </a:t>
            </a:r>
            <a:r>
              <a:rPr lang="en-US" altLang="zh-CN" dirty="0"/>
              <a:t>s</a:t>
            </a:r>
            <a:r>
              <a:rPr lang="en-US" altLang="zh-CN" sz="2400" dirty="0"/>
              <a:t>emaphore S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main{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/>
              <a:t>                     </a:t>
            </a:r>
            <a:r>
              <a:rPr lang="en-US" altLang="zh-CN" sz="2400" dirty="0"/>
              <a:t>      </a:t>
            </a:r>
            <a:r>
              <a:rPr lang="en-US" altLang="zh-CN" sz="2400" dirty="0">
                <a:latin typeface="Times New Roman" pitchFamily="18" charset="0"/>
              </a:rPr>
              <a:t>…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dirty="0"/>
              <a:t>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 := S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–</a:t>
            </a:r>
            <a:r>
              <a:rPr lang="en-US" altLang="zh-CN" sz="2400" dirty="0">
                <a:solidFill>
                  <a:srgbClr val="FF0000"/>
                </a:solidFill>
              </a:rPr>
              <a:t> 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if  </a:t>
            </a:r>
            <a:r>
              <a:rPr lang="en-US" altLang="zh-CN" sz="2400" dirty="0">
                <a:solidFill>
                  <a:srgbClr val="FF0000"/>
                </a:solidFill>
              </a:rPr>
              <a:t>S &gt; 0 </a:t>
            </a:r>
            <a:r>
              <a:rPr lang="en-US" altLang="zh-CN" sz="2400" dirty="0"/>
              <a:t>then </a:t>
            </a:r>
            <a:r>
              <a:rPr lang="en-US" altLang="zh-CN" sz="2400" dirty="0">
                <a:latin typeface="Times New Roman" pitchFamily="18" charset="0"/>
              </a:rPr>
              <a:t>…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                              else  </a:t>
            </a:r>
            <a:r>
              <a:rPr lang="en-US" altLang="zh-CN" sz="2400" dirty="0">
                <a:latin typeface="Times New Roman" pitchFamily="18" charset="0"/>
              </a:rPr>
              <a:t>…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                  }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163D4-C9CB-4A21-AC94-C41F83A9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1B400-3719-4A62-97F3-233A90E2F00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DBE787-D70F-4AD9-94D2-BA3D654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59</a:t>
            </a:fld>
            <a:endParaRPr lang="zh-CN" altLang="en-US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4013A62-1FFC-4CC7-98E3-D09DB809B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4763" y="3979506"/>
            <a:ext cx="1968759" cy="210586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A3312784-DDDC-46ED-A3AD-66A80C0D1A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6812" y="3979506"/>
            <a:ext cx="1763486" cy="181947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29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20CAE-287D-477B-B063-06046955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A9FF0-DB51-4EB8-B265-307F03A0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Also known as </a:t>
            </a:r>
            <a:r>
              <a:rPr lang="en-US" altLang="zh-CN" sz="2400" dirty="0"/>
              <a:t>Producer-consumer problem</a:t>
            </a:r>
          </a:p>
          <a:p>
            <a:r>
              <a:rPr lang="en-US" altLang="zh-CN" dirty="0"/>
              <a:t>synchronization</a:t>
            </a:r>
            <a:r>
              <a:rPr lang="en-US" altLang="zh-CN" sz="2400" dirty="0"/>
              <a:t> among</a:t>
            </a:r>
          </a:p>
          <a:p>
            <a:pPr lvl="1"/>
            <a:r>
              <a:rPr lang="en-US" altLang="zh-CN" dirty="0"/>
              <a:t>producers</a:t>
            </a:r>
          </a:p>
          <a:p>
            <a:pPr lvl="1"/>
            <a:r>
              <a:rPr lang="en-US" altLang="zh-CN" dirty="0"/>
              <a:t>consumers</a:t>
            </a:r>
          </a:p>
          <a:p>
            <a:pPr lvl="1"/>
            <a:r>
              <a:rPr lang="en-US" altLang="zh-CN" dirty="0"/>
              <a:t>producers and consumers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09AA7-E6BD-4A28-98AC-FAFE9F67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0948-B198-4D2B-89CB-656FE320452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719B8-3E4C-4F49-9765-0E939FFE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6" name="Group 38">
            <a:extLst>
              <a:ext uri="{FF2B5EF4-FFF2-40B4-BE49-F238E27FC236}">
                <a16:creationId xmlns:a16="http://schemas.microsoft.com/office/drawing/2014/main" id="{E82DDF5D-FD39-4691-B28F-7ADDDCA6122E}"/>
              </a:ext>
            </a:extLst>
          </p:cNvPr>
          <p:cNvGrpSpPr>
            <a:grpSpLocks/>
          </p:cNvGrpSpPr>
          <p:nvPr/>
        </p:nvGrpSpPr>
        <p:grpSpPr bwMode="auto">
          <a:xfrm>
            <a:off x="5331147" y="1828014"/>
            <a:ext cx="5518150" cy="3990976"/>
            <a:chOff x="1287" y="1584"/>
            <a:chExt cx="3190" cy="2514"/>
          </a:xfrm>
        </p:grpSpPr>
        <p:sp>
          <p:nvSpPr>
            <p:cNvPr id="7" name="AutoShape 4">
              <a:extLst>
                <a:ext uri="{FF2B5EF4-FFF2-40B4-BE49-F238E27FC236}">
                  <a16:creationId xmlns:a16="http://schemas.microsoft.com/office/drawing/2014/main" id="{0BA6E2C9-602B-4BE8-B28A-D4BB1AFD7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889"/>
              <a:ext cx="2177" cy="217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65 h 21600"/>
                <a:gd name="T26" fmla="*/ 18435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7FD0A55F-CE60-42C6-9486-97BEEE40A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1889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2F1015CC-1801-4E9B-9252-FB889F65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5" y="2116"/>
              <a:ext cx="363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915BB28B-7926-4BA7-942E-F88A3A402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2" y="2660"/>
              <a:ext cx="5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C60EED53-0BEF-43D2-BDE4-13F82B869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" y="3114"/>
              <a:ext cx="499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3CB9287E-DAD4-4435-9031-ED32BE773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5" y="3386"/>
              <a:ext cx="408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44FF78A4-B81E-437B-9BEF-960E5C2C6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5" y="3522"/>
              <a:ext cx="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789F6D5-317D-4B9D-9BDA-5D9910E33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3" y="3431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54125346-6540-40C7-99EB-612AD828C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" y="3114"/>
              <a:ext cx="499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CD032B94-F8B9-4A7F-BFDB-67A6944BC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5" y="2524"/>
              <a:ext cx="499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5D603EE-24C1-4D56-AA2F-C29DFA027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83" y="2070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D290F7C9-C72C-472B-9554-903D51ABC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5" y="1889"/>
              <a:ext cx="817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925B2F7-49F7-4D36-98E5-3D5E943FF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9" y="1934"/>
              <a:ext cx="108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937243BC-A694-4810-B4BE-EF1AABE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9" y="1980"/>
              <a:ext cx="136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3E2CCC4A-6206-40BE-A1DB-0BB370BFC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025"/>
              <a:ext cx="1542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E72C3548-948C-4998-AE52-ECCFAD3B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" y="2070"/>
              <a:ext cx="1633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93CF914D-5DB2-4EA2-B877-29386EA2D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161"/>
              <a:ext cx="1542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F440B41A-3DFC-4BBB-9137-38344E43D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4" y="2524"/>
              <a:ext cx="544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F2C19ADF-7B17-40AF-A19C-F13B6E11D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0" y="2660"/>
              <a:ext cx="27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5A3B4D1A-B152-4E01-9DDC-40DAC6A519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2297"/>
              <a:ext cx="499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2C7053B6-0079-4AAE-83EE-665FB89AE3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7" y="2433"/>
              <a:ext cx="182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D8CC3801-0157-4C92-B6BA-E4A327A9E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3807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empty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50C279C6-ABEE-4211-AE76-B2EEF8133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584"/>
              <a:ext cx="3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full</a:t>
              </a: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3FEF349-0A13-42B2-8366-819B9E08E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2479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26D0C765-6BA8-43D0-B79B-DD646FE35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7" y="2343"/>
              <a:ext cx="3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solidFill>
                    <a:srgbClr val="FF0000"/>
                  </a:solidFill>
                  <a:latin typeface="+mn-lt"/>
                </a:rPr>
                <a:t>out</a:t>
              </a:r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EF284148-633D-489B-A226-BF5FFC333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2" y="1980"/>
              <a:ext cx="227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3AAD768-8259-43F2-911D-1B0398AA8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786"/>
              <a:ext cx="28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 in</a:t>
              </a:r>
            </a:p>
            <a:p>
              <a:pPr eaLnBrk="1" hangingPunct="1"/>
              <a:endParaRPr kumimoji="0" lang="en-US" altLang="zh-CN" sz="2400">
                <a:latin typeface="+mn-lt"/>
              </a:endParaRP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10476C45-D1E6-45E6-84E8-E6545C60E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1844"/>
              <a:ext cx="272" cy="18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B0DE7190-B243-41B7-A3F9-CF46689DC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1662"/>
              <a:ext cx="3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rgbClr val="FF3300"/>
                  </a:solidFill>
                  <a:latin typeface="+mn-lt"/>
                </a:rPr>
                <a:t>out</a:t>
              </a:r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B7C23140-E625-4D80-B26C-9600D58391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4" y="2524"/>
              <a:ext cx="182" cy="9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34D80C5-E0A6-4D8C-B8C5-AB9FBD293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" y="2388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rgbClr val="FF3300"/>
                  </a:solidFill>
                  <a:latin typeface="+mn-lt"/>
                </a:rPr>
                <a:t>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184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D9840-B1C6-452B-B384-46CCBEF2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4AB07-3428-481E-8C6F-C7AE8BD2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D5061B-5BC9-435E-881D-9B555F79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EC1C-1E1A-47AB-87C5-8AA2B743C17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97B3BF-7825-491E-AA17-322B9E10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60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4B309B-B0B9-4EE7-8DF0-DDD9DEF1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1" y="86799"/>
            <a:ext cx="8492612" cy="58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8D02348-F755-426F-A4C2-EDC8A3337156}"/>
              </a:ext>
            </a:extLst>
          </p:cNvPr>
          <p:cNvSpPr txBox="1"/>
          <p:nvPr/>
        </p:nvSpPr>
        <p:spPr>
          <a:xfrm>
            <a:off x="1071038" y="4317279"/>
            <a:ext cx="458625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a typeface="微软雅黑 Light" panose="020B0502040204020203" pitchFamily="34" charset="-122"/>
              </a:rPr>
              <a:t>写</a:t>
            </a:r>
            <a:r>
              <a:rPr lang="en-US" altLang="zh-CN" sz="1800" dirty="0">
                <a:ea typeface="微软雅黑 Light" panose="020B0502040204020203" pitchFamily="34" charset="-122"/>
              </a:rPr>
              <a:t>thread1</a:t>
            </a:r>
            <a:r>
              <a:rPr lang="zh-CN" altLang="en-US" sz="1800" dirty="0">
                <a:ea typeface="微软雅黑 Light" panose="020B0502040204020203" pitchFamily="34" charset="-122"/>
              </a:rPr>
              <a:t>和</a:t>
            </a:r>
            <a:r>
              <a:rPr lang="en-US" altLang="zh-CN" sz="1800" dirty="0">
                <a:ea typeface="微软雅黑 Light" panose="020B0502040204020203" pitchFamily="34" charset="-122"/>
              </a:rPr>
              <a:t>thread2</a:t>
            </a:r>
            <a:r>
              <a:rPr lang="zh-CN" altLang="en-US" sz="1800" dirty="0">
                <a:ea typeface="微软雅黑 Light" panose="020B0502040204020203" pitchFamily="34" charset="-122"/>
              </a:rPr>
              <a:t>中的局部变量，不冲突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9499B21-0D7A-462C-AE94-5378D97F33C3}"/>
              </a:ext>
            </a:extLst>
          </p:cNvPr>
          <p:cNvCxnSpPr/>
          <p:nvPr/>
        </p:nvCxnSpPr>
        <p:spPr bwMode="auto">
          <a:xfrm>
            <a:off x="1365249" y="4686611"/>
            <a:ext cx="360040" cy="632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CE75857E-4CDC-4089-92F9-E4CB8C7F5EF1}"/>
              </a:ext>
            </a:extLst>
          </p:cNvPr>
          <p:cNvSpPr txBox="1"/>
          <p:nvPr/>
        </p:nvSpPr>
        <p:spPr>
          <a:xfrm>
            <a:off x="6081265" y="4501945"/>
            <a:ext cx="41044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a typeface="微软雅黑 Light" panose="020B0502040204020203" pitchFamily="34" charset="-122"/>
              </a:rPr>
              <a:t>读</a:t>
            </a:r>
            <a:r>
              <a:rPr lang="en-US" altLang="zh-CN" sz="1800" dirty="0">
                <a:ea typeface="微软雅黑 Light" panose="020B0502040204020203" pitchFamily="34" charset="-122"/>
              </a:rPr>
              <a:t>P2</a:t>
            </a:r>
            <a:r>
              <a:rPr lang="zh-CN" altLang="en-US" sz="1800" dirty="0">
                <a:ea typeface="微软雅黑 Light" panose="020B0502040204020203" pitchFamily="34" charset="-122"/>
              </a:rPr>
              <a:t>中全局变量</a:t>
            </a:r>
            <a:r>
              <a:rPr lang="en-US" altLang="zh-CN" sz="1800" dirty="0">
                <a:ea typeface="微软雅黑 Light" panose="020B0502040204020203" pitchFamily="34" charset="-122"/>
              </a:rPr>
              <a:t>x</a:t>
            </a:r>
            <a:r>
              <a:rPr lang="zh-CN" altLang="en-US" sz="1800" dirty="0">
                <a:ea typeface="微软雅黑 Light" panose="020B0502040204020203" pitchFamily="34" charset="-122"/>
              </a:rPr>
              <a:t>，分别写</a:t>
            </a:r>
            <a:r>
              <a:rPr lang="en-US" altLang="zh-CN" sz="1800" dirty="0">
                <a:ea typeface="微软雅黑 Light" panose="020B0502040204020203" pitchFamily="34" charset="-122"/>
              </a:rPr>
              <a:t>thread3</a:t>
            </a:r>
            <a:r>
              <a:rPr lang="zh-CN" altLang="en-US" sz="1800" dirty="0">
                <a:ea typeface="微软雅黑 Light" panose="020B0502040204020203" pitchFamily="34" charset="-122"/>
              </a:rPr>
              <a:t>和</a:t>
            </a:r>
            <a:r>
              <a:rPr lang="en-US" altLang="zh-CN" sz="1800" dirty="0">
                <a:ea typeface="微软雅黑 Light" panose="020B0502040204020203" pitchFamily="34" charset="-122"/>
              </a:rPr>
              <a:t>thread4</a:t>
            </a:r>
            <a:r>
              <a:rPr lang="zh-CN" altLang="en-US" sz="1800" dirty="0">
                <a:ea typeface="微软雅黑 Light" panose="020B0502040204020203" pitchFamily="34" charset="-122"/>
              </a:rPr>
              <a:t>各自局部变量，不冲突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23A38F8-38AC-4283-809F-3EFBEA36C614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5525875" y="4825111"/>
            <a:ext cx="555390" cy="4935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4EFFA46F-50EC-4EED-9FD1-5B79A478904D}"/>
              </a:ext>
            </a:extLst>
          </p:cNvPr>
          <p:cNvSpPr txBox="1"/>
          <p:nvPr/>
        </p:nvSpPr>
        <p:spPr>
          <a:xfrm>
            <a:off x="1071038" y="6182732"/>
            <a:ext cx="41044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ea typeface="微软雅黑 Light" panose="020B0502040204020203" pitchFamily="34" charset="-122"/>
              </a:rPr>
              <a:t>对</a:t>
            </a:r>
            <a:r>
              <a:rPr lang="en-US" altLang="zh-CN" sz="1800" dirty="0">
                <a:ea typeface="微软雅黑 Light" panose="020B0502040204020203" pitchFamily="34" charset="-122"/>
              </a:rPr>
              <a:t>P1</a:t>
            </a:r>
            <a:r>
              <a:rPr lang="zh-CN" altLang="en-US" sz="1800" dirty="0">
                <a:ea typeface="微软雅黑 Light" panose="020B0502040204020203" pitchFamily="34" charset="-122"/>
              </a:rPr>
              <a:t>中全局变量</a:t>
            </a:r>
            <a:r>
              <a:rPr lang="en-US" altLang="zh-CN" sz="1800" dirty="0">
                <a:ea typeface="微软雅黑 Light" panose="020B0502040204020203" pitchFamily="34" charset="-122"/>
              </a:rPr>
              <a:t>x</a:t>
            </a:r>
            <a:r>
              <a:rPr lang="zh-CN" altLang="en-US" sz="1800" dirty="0">
                <a:ea typeface="微软雅黑 Light" panose="020B0502040204020203" pitchFamily="34" charset="-122"/>
              </a:rPr>
              <a:t>，分别由</a:t>
            </a:r>
            <a:r>
              <a:rPr lang="en-US" altLang="zh-CN" sz="1800" dirty="0">
                <a:ea typeface="微软雅黑 Light" panose="020B0502040204020203" pitchFamily="34" charset="-122"/>
              </a:rPr>
              <a:t>thread1</a:t>
            </a:r>
            <a:r>
              <a:rPr lang="zh-CN" altLang="en-US" sz="1800" dirty="0">
                <a:ea typeface="微软雅黑 Light" panose="020B0502040204020203" pitchFamily="34" charset="-122"/>
              </a:rPr>
              <a:t>和</a:t>
            </a:r>
            <a:r>
              <a:rPr lang="en-US" altLang="zh-CN" sz="1800" dirty="0">
                <a:ea typeface="微软雅黑 Light" panose="020B0502040204020203" pitchFamily="34" charset="-122"/>
              </a:rPr>
              <a:t>thread1</a:t>
            </a:r>
            <a:r>
              <a:rPr lang="zh-CN" altLang="en-US" sz="1800" dirty="0">
                <a:ea typeface="微软雅黑 Light" panose="020B0502040204020203" pitchFamily="34" charset="-122"/>
              </a:rPr>
              <a:t>写，</a:t>
            </a:r>
            <a:r>
              <a:rPr lang="zh-CN" altLang="en-US" sz="1800" b="1" dirty="0">
                <a:solidFill>
                  <a:srgbClr val="FF0000"/>
                </a:solidFill>
                <a:ea typeface="微软雅黑 Light" panose="020B0502040204020203" pitchFamily="34" charset="-122"/>
              </a:rPr>
              <a:t>冲突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114152C-B4C8-414C-85E9-70FF9EB8197E}"/>
              </a:ext>
            </a:extLst>
          </p:cNvPr>
          <p:cNvCxnSpPr/>
          <p:nvPr/>
        </p:nvCxnSpPr>
        <p:spPr bwMode="auto">
          <a:xfrm flipV="1">
            <a:off x="1272567" y="5781422"/>
            <a:ext cx="812762" cy="4013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23">
            <a:extLst>
              <a:ext uri="{FF2B5EF4-FFF2-40B4-BE49-F238E27FC236}">
                <a16:creationId xmlns:a16="http://schemas.microsoft.com/office/drawing/2014/main" id="{452352D5-B272-430B-BA6D-8B75B98F0729}"/>
              </a:ext>
            </a:extLst>
          </p:cNvPr>
          <p:cNvSpPr txBox="1"/>
          <p:nvPr/>
        </p:nvSpPr>
        <p:spPr>
          <a:xfrm>
            <a:off x="6053978" y="6136685"/>
            <a:ext cx="41044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a typeface="微软雅黑 Light" panose="020B0502040204020203" pitchFamily="34" charset="-122"/>
              </a:rPr>
              <a:t>thread1</a:t>
            </a:r>
            <a:r>
              <a:rPr lang="zh-CN" altLang="en-US" sz="1800" dirty="0">
                <a:ea typeface="微软雅黑 Light" panose="020B0502040204020203" pitchFamily="34" charset="-122"/>
              </a:rPr>
              <a:t>对</a:t>
            </a:r>
            <a:r>
              <a:rPr lang="en-US" altLang="zh-CN" sz="1800" dirty="0">
                <a:ea typeface="微软雅黑 Light" panose="020B0502040204020203" pitchFamily="34" charset="-122"/>
              </a:rPr>
              <a:t>P1</a:t>
            </a:r>
            <a:r>
              <a:rPr lang="zh-CN" altLang="en-US" sz="1800" dirty="0">
                <a:ea typeface="微软雅黑 Light" panose="020B0502040204020203" pitchFamily="34" charset="-122"/>
              </a:rPr>
              <a:t>中全局变量</a:t>
            </a:r>
            <a:r>
              <a:rPr lang="en-US" altLang="zh-CN" sz="1800" dirty="0">
                <a:ea typeface="微软雅黑 Light" panose="020B0502040204020203" pitchFamily="34" charset="-122"/>
              </a:rPr>
              <a:t>x</a:t>
            </a:r>
            <a:r>
              <a:rPr lang="zh-CN" altLang="en-US" sz="1800" dirty="0">
                <a:ea typeface="微软雅黑 Light" panose="020B0502040204020203" pitchFamily="34" charset="-122"/>
              </a:rPr>
              <a:t>写，</a:t>
            </a:r>
            <a:r>
              <a:rPr lang="en-US" altLang="zh-CN" sz="1800" dirty="0">
                <a:ea typeface="微软雅黑 Light" panose="020B0502040204020203" pitchFamily="34" charset="-122"/>
              </a:rPr>
              <a:t>thread3</a:t>
            </a:r>
            <a:r>
              <a:rPr lang="zh-CN" altLang="en-US" sz="1800" dirty="0">
                <a:ea typeface="微软雅黑 Light" panose="020B0502040204020203" pitchFamily="34" charset="-122"/>
              </a:rPr>
              <a:t>对</a:t>
            </a:r>
            <a:r>
              <a:rPr lang="en-US" altLang="zh-CN" sz="1800" dirty="0">
                <a:ea typeface="微软雅黑 Light" panose="020B0502040204020203" pitchFamily="34" charset="-122"/>
              </a:rPr>
              <a:t>P2</a:t>
            </a:r>
            <a:r>
              <a:rPr lang="zh-CN" altLang="en-US" sz="1800" dirty="0">
                <a:ea typeface="微软雅黑 Light" panose="020B0502040204020203" pitchFamily="34" charset="-122"/>
              </a:rPr>
              <a:t>中的全局变量</a:t>
            </a:r>
            <a:r>
              <a:rPr lang="en-US" altLang="zh-CN" sz="1800" dirty="0">
                <a:ea typeface="微软雅黑 Light" panose="020B0502040204020203" pitchFamily="34" charset="-122"/>
              </a:rPr>
              <a:t>x</a:t>
            </a:r>
            <a:r>
              <a:rPr lang="zh-CN" altLang="en-US" sz="1800" dirty="0">
                <a:ea typeface="微软雅黑 Light" panose="020B0502040204020203" pitchFamily="34" charset="-122"/>
              </a:rPr>
              <a:t>写，不冲突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8A0E9D7-4CE6-4F7D-8DEC-E8B9722559C3}"/>
              </a:ext>
            </a:extLst>
          </p:cNvPr>
          <p:cNvCxnSpPr/>
          <p:nvPr/>
        </p:nvCxnSpPr>
        <p:spPr bwMode="auto">
          <a:xfrm flipH="1" flipV="1">
            <a:off x="4533601" y="5894700"/>
            <a:ext cx="1656184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3068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339D8-28C4-4829-91BB-365F1226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A2AAC-C3DA-4A3B-9B15-018F53375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如下代码片段展示了两个线程</a:t>
            </a:r>
            <a:r>
              <a:rPr lang="en-US" altLang="zh-CN" dirty="0"/>
              <a:t>thread1</a:t>
            </a:r>
            <a:r>
              <a:rPr lang="zh-CN" altLang="en-US" dirty="0"/>
              <a:t>、</a:t>
            </a:r>
            <a:r>
              <a:rPr lang="en-US" altLang="zh-CN" dirty="0"/>
              <a:t>thread2</a:t>
            </a:r>
            <a:r>
              <a:rPr lang="zh-CN" altLang="en-US" dirty="0"/>
              <a:t>所执行的函数，以及执行这</a:t>
            </a:r>
            <a:r>
              <a:rPr lang="en-US" altLang="zh-CN" dirty="0"/>
              <a:t>2</a:t>
            </a:r>
            <a:r>
              <a:rPr lang="zh-CN" altLang="en-US" dirty="0"/>
              <a:t>个线程前的初始化代码</a:t>
            </a:r>
            <a:r>
              <a:rPr lang="en-US" altLang="zh-CN" dirty="0" err="1"/>
              <a:t>init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如果需要保证这两个线程都一定可以终止运行，填写下面代码中的空出部分。</a:t>
            </a:r>
            <a:endParaRPr lang="en-US" altLang="zh-CN" dirty="0"/>
          </a:p>
          <a:p>
            <a:r>
              <a:rPr lang="zh-CN" altLang="en-US" dirty="0"/>
              <a:t>注意</a:t>
            </a:r>
            <a:endParaRPr lang="en-US" altLang="zh-CN" dirty="0"/>
          </a:p>
          <a:p>
            <a:pPr lvl="1"/>
            <a:r>
              <a:rPr lang="en-US" altLang="zh-CN" dirty="0"/>
              <a:t>thread1</a:t>
            </a:r>
            <a:r>
              <a:rPr lang="zh-CN" altLang="en-US" dirty="0"/>
              <a:t>、</a:t>
            </a:r>
            <a:r>
              <a:rPr lang="en-US" altLang="zh-CN" dirty="0"/>
              <a:t>thread2</a:t>
            </a:r>
            <a:r>
              <a:rPr lang="zh-CN" altLang="en-US" dirty="0"/>
              <a:t>函数中，只能填写</a:t>
            </a:r>
            <a:r>
              <a:rPr lang="en-US" altLang="zh-CN" dirty="0"/>
              <a:t>signal()</a:t>
            </a:r>
            <a:r>
              <a:rPr lang="zh-CN" altLang="en-US" dirty="0"/>
              <a:t>、</a:t>
            </a:r>
            <a:r>
              <a:rPr lang="en-US" altLang="zh-CN" dirty="0"/>
              <a:t>wait()</a:t>
            </a:r>
            <a:r>
              <a:rPr lang="zh-CN" altLang="en-US" dirty="0"/>
              <a:t>，每个空位可填写的操作数量不限</a:t>
            </a:r>
            <a:endParaRPr lang="en-US" altLang="zh-CN" dirty="0"/>
          </a:p>
          <a:p>
            <a:r>
              <a:rPr lang="zh-CN" altLang="en-US" dirty="0"/>
              <a:t>原理</a:t>
            </a:r>
            <a:endParaRPr lang="en-US" altLang="zh-CN" dirty="0"/>
          </a:p>
          <a:p>
            <a:pPr lvl="1"/>
            <a:r>
              <a:rPr lang="en-US" altLang="zh-CN" dirty="0"/>
              <a:t>thread1</a:t>
            </a:r>
            <a:r>
              <a:rPr lang="zh-CN" altLang="en-US" dirty="0"/>
              <a:t>、</a:t>
            </a:r>
            <a:r>
              <a:rPr lang="en-US" altLang="zh-CN" dirty="0"/>
              <a:t>thread2</a:t>
            </a:r>
            <a:r>
              <a:rPr lang="zh-CN" altLang="en-US" dirty="0"/>
              <a:t>对共享变量</a:t>
            </a:r>
            <a:r>
              <a:rPr lang="en-US" altLang="zh-CN" dirty="0"/>
              <a:t>x</a:t>
            </a:r>
            <a:r>
              <a:rPr lang="zh-CN" altLang="en-US" dirty="0"/>
              <a:t>分别进行乘二、乘三操作，需要保证</a:t>
            </a:r>
            <a:r>
              <a:rPr lang="en-US" altLang="zh-CN" dirty="0"/>
              <a:t>x</a:t>
            </a:r>
            <a:r>
              <a:rPr lang="zh-CN" altLang="en-US" dirty="0"/>
              <a:t>的值经过这两个线程的访问之后，</a:t>
            </a:r>
            <a:r>
              <a:rPr lang="en-US" altLang="zh-CN" dirty="0"/>
              <a:t>x=12</a:t>
            </a:r>
            <a:r>
              <a:rPr lang="zh-CN" altLang="en-US" dirty="0"/>
              <a:t>，从而</a:t>
            </a:r>
            <a:r>
              <a:rPr lang="en-US" altLang="zh-CN" dirty="0"/>
              <a:t>thread1</a:t>
            </a:r>
            <a:r>
              <a:rPr lang="zh-CN" altLang="en-US" dirty="0"/>
              <a:t>、</a:t>
            </a:r>
            <a:r>
              <a:rPr lang="en-US" altLang="zh-CN" dirty="0"/>
              <a:t>thread2</a:t>
            </a:r>
            <a:r>
              <a:rPr lang="zh-CN" altLang="en-US" dirty="0"/>
              <a:t>跳出</a:t>
            </a:r>
            <a:r>
              <a:rPr lang="en-US" altLang="zh-CN" dirty="0"/>
              <a:t>while</a:t>
            </a:r>
            <a:r>
              <a:rPr lang="zh-CN" altLang="en-US" dirty="0"/>
              <a:t>循环，可</a:t>
            </a:r>
            <a:r>
              <a:rPr lang="en-US" altLang="zh-CN" dirty="0"/>
              <a:t>exit()</a:t>
            </a:r>
            <a:r>
              <a:rPr lang="zh-CN" altLang="en-US" dirty="0"/>
              <a:t>结束</a:t>
            </a:r>
            <a:endParaRPr lang="en-US" altLang="zh-CN" dirty="0"/>
          </a:p>
          <a:p>
            <a:pPr lvl="1"/>
            <a:r>
              <a:rPr lang="zh-CN" altLang="en-US" dirty="0"/>
              <a:t>设置同步、互斥信号量，使得两个线程从</a:t>
            </a:r>
            <a:r>
              <a:rPr lang="en-US" altLang="zh-CN" dirty="0"/>
              <a:t>x=1</a:t>
            </a:r>
            <a:r>
              <a:rPr lang="zh-CN" altLang="en-US" dirty="0"/>
              <a:t>开始，按照：</a:t>
            </a:r>
            <a:endParaRPr lang="en-US" altLang="zh-CN" dirty="0"/>
          </a:p>
          <a:p>
            <a:pPr marL="357505" lvl="1" indent="0">
              <a:buNone/>
            </a:pPr>
            <a:r>
              <a:rPr lang="en-US" altLang="zh-CN" dirty="0"/>
              <a:t>           x=x*2;    x=x*3;  x=x*2</a:t>
            </a:r>
            <a:r>
              <a:rPr lang="zh-CN" altLang="en-US" dirty="0"/>
              <a:t>，</a:t>
            </a:r>
            <a:endParaRPr lang="en-US" altLang="zh-CN" dirty="0"/>
          </a:p>
          <a:p>
            <a:pPr marL="357505" lvl="1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或者： </a:t>
            </a:r>
            <a:r>
              <a:rPr lang="en-US" altLang="zh-CN" dirty="0"/>
              <a:t>x=x*2;    x=x*2;  x=x*3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DFE27A-8EE5-46E0-9D0C-CDD31A8B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F4DF-49DF-4BF2-A044-782D897D66A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A4CB51-46D3-41AA-B03E-8D4BDB1E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971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567B7F-DA53-45DA-A03C-8244B4C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0" y="286719"/>
            <a:ext cx="4000231" cy="6408549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lt"/>
              </a:rPr>
              <a:t>1  int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x=1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2  struct  </a:t>
            </a:r>
            <a:r>
              <a:rPr lang="en-US" altLang="zh-CN" dirty="0" err="1">
                <a:latin typeface="+mn-lt"/>
              </a:rPr>
              <a:t>sem</a:t>
            </a:r>
            <a:r>
              <a:rPr lang="en-US" altLang="zh-CN" dirty="0">
                <a:latin typeface="+mn-lt"/>
              </a:rPr>
              <a:t> a, b, c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3   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4  void  </a:t>
            </a:r>
            <a:r>
              <a:rPr lang="en-US" altLang="zh-CN" dirty="0" err="1">
                <a:latin typeface="+mn-lt"/>
              </a:rPr>
              <a:t>init</a:t>
            </a:r>
            <a:r>
              <a:rPr lang="en-US" altLang="zh-CN" dirty="0">
                <a:latin typeface="+mn-lt"/>
              </a:rPr>
              <a:t>()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5   {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6     a-&gt;value=</a:t>
            </a:r>
            <a:r>
              <a:rPr lang="en-US" altLang="zh-CN" u="sng" dirty="0">
                <a:latin typeface="+mn-lt"/>
              </a:rPr>
              <a:t>           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7     b-&gt;value=</a:t>
            </a:r>
            <a:r>
              <a:rPr lang="en-US" altLang="zh-CN" u="sng" dirty="0">
                <a:latin typeface="+mn-lt"/>
              </a:rPr>
              <a:t>           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8     c-&gt;value=</a:t>
            </a:r>
            <a:r>
              <a:rPr lang="en-US" altLang="zh-CN" u="sng" dirty="0">
                <a:latin typeface="+mn-lt"/>
              </a:rPr>
              <a:t>           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9    }</a:t>
            </a:r>
          </a:p>
          <a:p>
            <a:pPr marL="0" indent="0">
              <a:buNone/>
            </a:pPr>
            <a:r>
              <a:rPr lang="en-US" altLang="zh-CN" dirty="0">
                <a:latin typeface="+mn-lt"/>
              </a:rPr>
              <a:t>10</a:t>
            </a:r>
          </a:p>
          <a:p>
            <a:pPr marL="0" indent="0">
              <a:buNone/>
            </a:pPr>
            <a:endParaRPr lang="en-US" altLang="zh-CN" dirty="0">
              <a:latin typeface="+mn-lt"/>
            </a:endParaRPr>
          </a:p>
          <a:p>
            <a:pPr marL="0" indent="0">
              <a:buNone/>
            </a:pPr>
            <a:endParaRPr lang="en-US" altLang="zh-CN" dirty="0">
              <a:latin typeface="+mn-lt"/>
            </a:endParaRPr>
          </a:p>
          <a:p>
            <a:pPr marL="0" indent="0">
              <a:buNone/>
            </a:pPr>
            <a:endParaRPr lang="en-US" altLang="zh-CN" dirty="0">
              <a:latin typeface="+mn-lt"/>
            </a:endParaRPr>
          </a:p>
          <a:p>
            <a:pPr marL="0" indent="0">
              <a:buNone/>
            </a:pPr>
            <a:endParaRPr lang="zh-CN" altLang="en-US" dirty="0">
              <a:latin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E83056-F808-4D6F-BF90-24938ADA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54087-1BA4-4816-8B9A-C97E7D3E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EBC5-BDA7-43E4-B0ED-A6C0577B46C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98FB9FF-330B-4970-9E32-C9E637206F33}"/>
              </a:ext>
            </a:extLst>
          </p:cNvPr>
          <p:cNvSpPr txBox="1">
            <a:spLocks/>
          </p:cNvSpPr>
          <p:nvPr/>
        </p:nvSpPr>
        <p:spPr>
          <a:xfrm>
            <a:off x="4178461" y="266888"/>
            <a:ext cx="4000231" cy="6408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11  void thread1();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12  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13       while (x !=12) 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14       </a:t>
            </a:r>
            <a:r>
              <a:rPr lang="en-US" altLang="zh-CN" u="sng" dirty="0">
                <a:latin typeface="+mn-lt"/>
              </a:rPr>
              <a:t>                      </a:t>
            </a:r>
            <a:r>
              <a:rPr lang="en-US" altLang="zh-CN" dirty="0">
                <a:latin typeface="+mn-lt"/>
              </a:rPr>
              <a:t> 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15        x =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x*2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447675" algn="l"/>
              </a:tabLst>
            </a:pPr>
            <a:r>
              <a:rPr lang="en-US" altLang="zh-CN" dirty="0">
                <a:latin typeface="+mn-lt"/>
              </a:rPr>
              <a:t>16       </a:t>
            </a:r>
            <a:r>
              <a:rPr lang="en-US" altLang="zh-CN" u="sng" dirty="0">
                <a:latin typeface="+mn-lt"/>
              </a:rPr>
              <a:t>                        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17  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18      exit(0);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19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20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>
              <a:latin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49BCE96-41A5-4CB5-AB82-81D152FDE819}"/>
              </a:ext>
            </a:extLst>
          </p:cNvPr>
          <p:cNvSpPr txBox="1">
            <a:spLocks/>
          </p:cNvSpPr>
          <p:nvPr/>
        </p:nvSpPr>
        <p:spPr>
          <a:xfrm>
            <a:off x="8191769" y="286719"/>
            <a:ext cx="4000231" cy="6408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21  void thread2();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22  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23       while (x !=12)  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24       </a:t>
            </a:r>
            <a:r>
              <a:rPr lang="en-US" altLang="zh-CN" u="sng" dirty="0">
                <a:latin typeface="+mn-lt"/>
              </a:rPr>
              <a:t>                      </a:t>
            </a:r>
            <a:r>
              <a:rPr lang="en-US" altLang="zh-CN" dirty="0">
                <a:latin typeface="+mn-lt"/>
              </a:rPr>
              <a:t> 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25        x =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x*3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26       </a:t>
            </a:r>
            <a:r>
              <a:rPr lang="en-US" altLang="zh-CN" u="sng" dirty="0">
                <a:latin typeface="+mn-lt"/>
              </a:rPr>
              <a:t>                        </a:t>
            </a:r>
            <a:r>
              <a:rPr lang="en-US" altLang="zh-CN" dirty="0">
                <a:latin typeface="+mn-lt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27  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28      exit(0);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29 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latin typeface="+mn-lt"/>
              </a:rPr>
              <a:t>30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1F0A97-6D86-4F77-B876-52EB42BA1AB4}"/>
              </a:ext>
            </a:extLst>
          </p:cNvPr>
          <p:cNvSpPr/>
          <p:nvPr/>
        </p:nvSpPr>
        <p:spPr>
          <a:xfrm>
            <a:off x="4725955" y="1604865"/>
            <a:ext cx="2383972" cy="142758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945B99-E557-41B7-A6EF-88C612EB4AA2}"/>
              </a:ext>
            </a:extLst>
          </p:cNvPr>
          <p:cNvSpPr/>
          <p:nvPr/>
        </p:nvSpPr>
        <p:spPr>
          <a:xfrm>
            <a:off x="8739263" y="1604865"/>
            <a:ext cx="2383972" cy="142758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2533BCD-7F74-4983-9D7E-9686BEF7F645}"/>
              </a:ext>
            </a:extLst>
          </p:cNvPr>
          <p:cNvSpPr/>
          <p:nvPr/>
        </p:nvSpPr>
        <p:spPr>
          <a:xfrm>
            <a:off x="2113382" y="4805265"/>
            <a:ext cx="7511143" cy="1730829"/>
          </a:xfrm>
          <a:prstGeom prst="roundRect">
            <a:avLst>
              <a:gd name="adj" fmla="val 51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原理：</a:t>
            </a:r>
            <a:endParaRPr lang="en-US" altLang="zh-CN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1. 12=2*2*3</a:t>
            </a:r>
          </a:p>
          <a:p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2. 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通过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thread1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thread2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间的同步、互斥信号量，控制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thread1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的循环体执行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次，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thread2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的循环体执行</a:t>
            </a:r>
            <a:r>
              <a:rPr lang="en-US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1758882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C3237-D521-4E29-9B13-12A4B300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6.6 Classical Problems of Synchronization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85A46-9934-43C2-A4F5-86122C30D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微软雅黑" pitchFamily="34" charset="-122"/>
              </a:rPr>
              <a:t>Bounded-Buffer Problem</a:t>
            </a:r>
          </a:p>
          <a:p>
            <a:pPr lvl="1"/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</a:p>
          <a:p>
            <a:r>
              <a:rPr lang="en-US" altLang="zh-CN" sz="2400" dirty="0">
                <a:ea typeface="微软雅黑" pitchFamily="34" charset="-122"/>
              </a:rPr>
              <a:t>Readers-Writers Problem</a:t>
            </a:r>
          </a:p>
          <a:p>
            <a:pPr lvl="1"/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</a:p>
          <a:p>
            <a:r>
              <a:rPr lang="en-US" altLang="zh-CN" sz="2400" dirty="0"/>
              <a:t>Dining-Philosophers Problem</a:t>
            </a:r>
            <a:endParaRPr lang="en-US" altLang="zh-CN" sz="2400" dirty="0">
              <a:ea typeface="微软雅黑" pitchFamily="34" charset="-122"/>
            </a:endParaRPr>
          </a:p>
          <a:p>
            <a:r>
              <a:rPr lang="en-US" altLang="zh-CN" dirty="0"/>
              <a:t>S</a:t>
            </a:r>
            <a:r>
              <a:rPr lang="en-US" altLang="zh-CN" sz="2400" dirty="0"/>
              <a:t>leeping-barber problem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C9A61-B059-42FA-8369-30A36347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6CEF-D416-489F-A8B2-0E98F04AC42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D1D8B-A3FC-405C-AB9A-B83B30A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4541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186EE-41AE-4329-8D59-F3216E19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6.6.1 Bounded-Buffer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F92A2D3-6233-4E8D-B092-AC496077A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Bounded-buffer problem</a:t>
                </a:r>
              </a:p>
              <a:p>
                <a:pPr lvl="1"/>
                <a:r>
                  <a:rPr lang="en-US" altLang="zh-CN" dirty="0"/>
                  <a:t>also known as Producer-consumer problem</a:t>
                </a:r>
              </a:p>
              <a:p>
                <a:r>
                  <a:rPr lang="en-US" altLang="zh-CN" dirty="0">
                    <a:ea typeface="微软雅黑" pitchFamily="34" charset="-122"/>
                  </a:rPr>
                  <a:t>POSIX/</a:t>
                </a:r>
                <a:r>
                  <a:rPr lang="en-US" altLang="zh-CN" dirty="0" err="1">
                    <a:ea typeface="微软雅黑" pitchFamily="34" charset="-122"/>
                  </a:rPr>
                  <a:t>Pthread</a:t>
                </a:r>
                <a:r>
                  <a:rPr lang="en-US" altLang="zh-CN" dirty="0">
                    <a:ea typeface="微软雅黑" pitchFamily="34" charset="-122"/>
                  </a:rPr>
                  <a:t> semaphore-based solution</a:t>
                </a:r>
                <a:endParaRPr lang="en-US" altLang="zh-CN" dirty="0"/>
              </a:p>
              <a:p>
                <a:r>
                  <a:rPr lang="en-US" altLang="zh-CN" dirty="0"/>
                  <a:t>Extended bounded-buffer problem</a:t>
                </a:r>
              </a:p>
              <a:p>
                <a:pPr lvl="1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例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3. Extended Bounded-Buffer Problem 1: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同时具有生产者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消费者角色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老和尚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小和尚挑水，流水生产线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4.Extended Bounded-Buffer Problem 2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：生产者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消费者同时进入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buffer</a:t>
                </a: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5.Extended Bounded-Buffer Problem 3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：多类产品 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 buffer</a:t>
                </a: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6.Extended Bounded-Buffer Problem 4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</a:p>
              <a:p>
                <a:pPr lvl="2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每次从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buffer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中取出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m&gt;1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个产品，或者向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buffer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中放入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n&gt;1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个产品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期末试题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实验编程题</a:t>
                </a: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j-ea"/>
                      </a:rPr>
                      <m:t>±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n(n&gt;1)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的信号量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wait()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、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signal()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操作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F92A2D3-6233-4E8D-B092-AC496077A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" t="-105" b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061FE8-3402-4059-9DF0-84E90D6F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E3B-919D-40CD-98A8-0A3D8180571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76895F-E05E-45B0-8413-86FC7213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038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20CAE-287D-477B-B063-06046955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A9FF0-DB51-4EB8-B265-307F03A0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Also known as </a:t>
            </a:r>
            <a:r>
              <a:rPr lang="en-US" altLang="zh-CN" sz="2400" dirty="0"/>
              <a:t>Producer-consumer problem</a:t>
            </a:r>
          </a:p>
          <a:p>
            <a:r>
              <a:rPr lang="en-US" altLang="zh-CN" dirty="0"/>
              <a:t>Mutual exclusion among</a:t>
            </a:r>
          </a:p>
          <a:p>
            <a:pPr lvl="1"/>
            <a:r>
              <a:rPr lang="en-US" altLang="zh-CN" dirty="0"/>
              <a:t>producers</a:t>
            </a:r>
          </a:p>
          <a:p>
            <a:pPr lvl="1"/>
            <a:r>
              <a:rPr lang="en-US" altLang="zh-CN" dirty="0"/>
              <a:t>consumers</a:t>
            </a:r>
          </a:p>
          <a:p>
            <a:pPr lvl="1"/>
            <a:r>
              <a:rPr lang="en-US" altLang="zh-CN" dirty="0"/>
              <a:t>producers and consumers</a:t>
            </a:r>
          </a:p>
          <a:p>
            <a:pPr lvl="1"/>
            <a:endParaRPr lang="en-US" altLang="zh-CN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Mutual exclusion objects</a:t>
            </a:r>
          </a:p>
          <a:p>
            <a:pPr lvl="1"/>
            <a:r>
              <a:rPr lang="en-US" altLang="zh-CN" dirty="0"/>
              <a:t>empty units, full units in the buffer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09AA7-E6BD-4A28-98AC-FAFE9F67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0948-B198-4D2B-89CB-656FE320452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E719B8-3E4C-4F49-9765-0E939FFE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65</a:t>
            </a:fld>
            <a:endParaRPr lang="zh-CN" altLang="en-US" dirty="0"/>
          </a:p>
        </p:txBody>
      </p:sp>
      <p:grpSp>
        <p:nvGrpSpPr>
          <p:cNvPr id="6" name="Group 38">
            <a:extLst>
              <a:ext uri="{FF2B5EF4-FFF2-40B4-BE49-F238E27FC236}">
                <a16:creationId xmlns:a16="http://schemas.microsoft.com/office/drawing/2014/main" id="{E82DDF5D-FD39-4691-B28F-7ADDDCA6122E}"/>
              </a:ext>
            </a:extLst>
          </p:cNvPr>
          <p:cNvGrpSpPr>
            <a:grpSpLocks/>
          </p:cNvGrpSpPr>
          <p:nvPr/>
        </p:nvGrpSpPr>
        <p:grpSpPr bwMode="auto">
          <a:xfrm>
            <a:off x="6054565" y="781965"/>
            <a:ext cx="5518150" cy="3990976"/>
            <a:chOff x="1287" y="1584"/>
            <a:chExt cx="3190" cy="2514"/>
          </a:xfrm>
        </p:grpSpPr>
        <p:sp>
          <p:nvSpPr>
            <p:cNvPr id="7" name="AutoShape 4">
              <a:extLst>
                <a:ext uri="{FF2B5EF4-FFF2-40B4-BE49-F238E27FC236}">
                  <a16:creationId xmlns:a16="http://schemas.microsoft.com/office/drawing/2014/main" id="{0BA6E2C9-602B-4BE8-B28A-D4BB1AFD7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889"/>
              <a:ext cx="2177" cy="217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65 h 21600"/>
                <a:gd name="T26" fmla="*/ 18435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7FD0A55F-CE60-42C6-9486-97BEEE40A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6" y="1889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2F1015CC-1801-4E9B-9252-FB889F65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5" y="2116"/>
              <a:ext cx="363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915BB28B-7926-4BA7-942E-F88A3A402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2" y="2660"/>
              <a:ext cx="5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C60EED53-0BEF-43D2-BDE4-13F82B869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" y="3114"/>
              <a:ext cx="499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3CB9287E-DAD4-4435-9031-ED32BE773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5" y="3386"/>
              <a:ext cx="408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44FF78A4-B81E-437B-9BEF-960E5C2C6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5" y="3522"/>
              <a:ext cx="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B789F6D5-317D-4B9D-9BDA-5D9910E33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3" y="3431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54125346-6540-40C7-99EB-612AD828C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" y="3114"/>
              <a:ext cx="499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CD032B94-F8B9-4A7F-BFDB-67A6944BC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5" y="2524"/>
              <a:ext cx="499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5D603EE-24C1-4D56-AA2F-C29DFA0278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83" y="2070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D290F7C9-C72C-472B-9554-903D51ABC5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5" y="1889"/>
              <a:ext cx="817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925B2F7-49F7-4D36-98E5-3D5E943FF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9" y="1934"/>
              <a:ext cx="108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937243BC-A694-4810-B4BE-EF1AABE99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9" y="1980"/>
              <a:ext cx="136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3E2CCC4A-6206-40BE-A1DB-0BB370BFC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025"/>
              <a:ext cx="1542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E72C3548-948C-4998-AE52-ECCFAD3B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" y="2070"/>
              <a:ext cx="1633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93CF914D-5DB2-4EA2-B877-29386EA2D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161"/>
              <a:ext cx="1542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F440B41A-3DFC-4BBB-9137-38344E43D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4" y="2524"/>
              <a:ext cx="544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F2C19ADF-7B17-40AF-A19C-F13B6E11D6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0" y="2660"/>
              <a:ext cx="27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5A3B4D1A-B152-4E01-9DDC-40DAC6A519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0" y="2297"/>
              <a:ext cx="499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2C7053B6-0079-4AAE-83EE-665FB89AE3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7" y="2433"/>
              <a:ext cx="182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D8CC3801-0157-4C92-B6BA-E4A327A9E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1" y="3807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empty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50C279C6-ABEE-4211-AE76-B2EEF8133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1584"/>
              <a:ext cx="33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full</a:t>
              </a:r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73FEF349-0A13-42B2-8366-819B9E08E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2479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26D0C765-6BA8-43D0-B79B-DD646FE35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7" y="2343"/>
              <a:ext cx="3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 dirty="0">
                  <a:solidFill>
                    <a:srgbClr val="FF0000"/>
                  </a:solidFill>
                  <a:latin typeface="+mn-lt"/>
                </a:rPr>
                <a:t>out</a:t>
              </a:r>
            </a:p>
          </p:txBody>
        </p:sp>
        <p:sp>
          <p:nvSpPr>
            <p:cNvPr id="32" name="Line 29">
              <a:extLst>
                <a:ext uri="{FF2B5EF4-FFF2-40B4-BE49-F238E27FC236}">
                  <a16:creationId xmlns:a16="http://schemas.microsoft.com/office/drawing/2014/main" id="{EF284148-633D-489B-A226-BF5FFC3338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2" y="1980"/>
              <a:ext cx="227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3AAD768-8259-43F2-911D-1B0398AA8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786"/>
              <a:ext cx="28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latin typeface="+mn-lt"/>
                </a:rPr>
                <a:t> in</a:t>
              </a:r>
            </a:p>
            <a:p>
              <a:pPr eaLnBrk="1" hangingPunct="1"/>
              <a:endParaRPr kumimoji="0" lang="en-US" altLang="zh-CN" sz="2400">
                <a:latin typeface="+mn-lt"/>
              </a:endParaRP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10476C45-D1E6-45E6-84E8-E6545C60E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9" y="1844"/>
              <a:ext cx="272" cy="18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32">
              <a:extLst>
                <a:ext uri="{FF2B5EF4-FFF2-40B4-BE49-F238E27FC236}">
                  <a16:creationId xmlns:a16="http://schemas.microsoft.com/office/drawing/2014/main" id="{B0DE7190-B243-41B7-A3F9-CF46689DC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1" y="1662"/>
              <a:ext cx="3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rgbClr val="FF3300"/>
                  </a:solidFill>
                  <a:latin typeface="+mn-lt"/>
                </a:rPr>
                <a:t>out</a:t>
              </a:r>
            </a:p>
          </p:txBody>
        </p:sp>
        <p:sp>
          <p:nvSpPr>
            <p:cNvPr id="36" name="Line 33">
              <a:extLst>
                <a:ext uri="{FF2B5EF4-FFF2-40B4-BE49-F238E27FC236}">
                  <a16:creationId xmlns:a16="http://schemas.microsoft.com/office/drawing/2014/main" id="{B7C23140-E625-4D80-B26C-9600D58391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4" y="2524"/>
              <a:ext cx="182" cy="9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434D80C5-E0A6-4D8C-B8C5-AB9FBD293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" y="2388"/>
              <a:ext cx="2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en-US" altLang="zh-CN" sz="2400">
                  <a:solidFill>
                    <a:srgbClr val="FF3300"/>
                  </a:solidFill>
                  <a:latin typeface="+mn-lt"/>
                </a:rPr>
                <a:t> in</a:t>
              </a:r>
            </a:p>
          </p:txBody>
        </p:sp>
      </p:grpSp>
      <p:sp>
        <p:nvSpPr>
          <p:cNvPr id="38" name="TextBox 1">
            <a:extLst>
              <a:ext uri="{FF2B5EF4-FFF2-40B4-BE49-F238E27FC236}">
                <a16:creationId xmlns:a16="http://schemas.microsoft.com/office/drawing/2014/main" id="{F0A17A91-265B-476A-B2EE-F5AC9154ED3C}"/>
              </a:ext>
            </a:extLst>
          </p:cNvPr>
          <p:cNvSpPr txBox="1"/>
          <p:nvPr/>
        </p:nvSpPr>
        <p:spPr>
          <a:xfrm>
            <a:off x="5902064" y="1566894"/>
            <a:ext cx="1337226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Consumers</a:t>
            </a:r>
            <a:endParaRPr lang="zh-CN" altLang="en-US" sz="2000" dirty="0"/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00937F56-152F-4BCB-9CD7-203E891ADF4E}"/>
              </a:ext>
            </a:extLst>
          </p:cNvPr>
          <p:cNvSpPr txBox="1"/>
          <p:nvPr/>
        </p:nvSpPr>
        <p:spPr>
          <a:xfrm>
            <a:off x="10864432" y="1642360"/>
            <a:ext cx="120898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Producers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3835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B060D-7820-426D-83D9-FDCB1E62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349BD-FB61-4325-9958-28788EE0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E.g.1 mail-based inter-process communications</a:t>
            </a:r>
          </a:p>
          <a:p>
            <a:r>
              <a:rPr lang="en-US" altLang="zh-CN" sz="2400" dirty="0"/>
              <a:t>E.g.3  A production pipeline consisting of  3 steps, i.e. </a:t>
            </a:r>
            <a:r>
              <a:rPr lang="en-US" altLang="zh-CN" sz="2400" dirty="0">
                <a:solidFill>
                  <a:schemeClr val="hlink"/>
                </a:solidFill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chemeClr val="folHlink"/>
                </a:solidFill>
              </a:rPr>
              <a:t>B,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996633"/>
                </a:solidFill>
              </a:rPr>
              <a:t>C</a:t>
            </a:r>
            <a:r>
              <a:rPr lang="en-US" altLang="zh-CN" sz="2400" dirty="0"/>
              <a:t>, and each step holds a bounded buffer to store the components produced </a:t>
            </a:r>
            <a:r>
              <a:rPr lang="en-US" altLang="zh-CN" sz="2400" dirty="0">
                <a:solidFill>
                  <a:srgbClr val="996633"/>
                </a:solidFill>
              </a:rPr>
              <a:t>  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9361C-1F51-4076-9E51-3F75ADDE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774D-63AA-4FE3-916A-F49711F8639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F81896-D9C1-484F-8384-0BF55E2A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66</a:t>
            </a:fld>
            <a:endParaRPr lang="zh-CN" altLang="en-US" dirty="0"/>
          </a:p>
        </p:txBody>
      </p:sp>
      <p:graphicFrame>
        <p:nvGraphicFramePr>
          <p:cNvPr id="6" name="Group 35">
            <a:extLst>
              <a:ext uri="{FF2B5EF4-FFF2-40B4-BE49-F238E27FC236}">
                <a16:creationId xmlns:a16="http://schemas.microsoft.com/office/drawing/2014/main" id="{75B7269A-0F26-4AEA-ABC4-648AA6832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608045"/>
              </p:ext>
            </p:extLst>
          </p:nvPr>
        </p:nvGraphicFramePr>
        <p:xfrm>
          <a:off x="2441535" y="2980935"/>
          <a:ext cx="2882900" cy="569912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99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52">
            <a:extLst>
              <a:ext uri="{FF2B5EF4-FFF2-40B4-BE49-F238E27FC236}">
                <a16:creationId xmlns:a16="http://schemas.microsoft.com/office/drawing/2014/main" id="{6D3FB0C5-75DD-47BF-8254-59D2588E9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509464"/>
              </p:ext>
            </p:extLst>
          </p:nvPr>
        </p:nvGraphicFramePr>
        <p:xfrm>
          <a:off x="7554873" y="4060435"/>
          <a:ext cx="2806700" cy="573087"/>
        </p:xfrm>
        <a:graphic>
          <a:graphicData uri="http://schemas.openxmlformats.org/drawingml/2006/table">
            <a:tbl>
              <a:tblPr/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08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67">
            <a:extLst>
              <a:ext uri="{FF2B5EF4-FFF2-40B4-BE49-F238E27FC236}">
                <a16:creationId xmlns:a16="http://schemas.microsoft.com/office/drawing/2014/main" id="{39CC22D3-1BAA-41C4-A095-F92AE6B46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20021"/>
              </p:ext>
            </p:extLst>
          </p:nvPr>
        </p:nvGraphicFramePr>
        <p:xfrm>
          <a:off x="2441535" y="4998647"/>
          <a:ext cx="2879725" cy="542925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81">
            <a:extLst>
              <a:ext uri="{FF2B5EF4-FFF2-40B4-BE49-F238E27FC236}">
                <a16:creationId xmlns:a16="http://schemas.microsoft.com/office/drawing/2014/main" id="{C758140D-B926-47B0-9B51-384F7796D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035" y="2476110"/>
            <a:ext cx="3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0000"/>
                </a:solidFill>
                <a:latin typeface="+mn-lt"/>
              </a:rPr>
              <a:t>A</a:t>
            </a:r>
          </a:p>
        </p:txBody>
      </p:sp>
      <p:sp>
        <p:nvSpPr>
          <p:cNvPr id="10" name="Text Box 82">
            <a:extLst>
              <a:ext uri="{FF2B5EF4-FFF2-40B4-BE49-F238E27FC236}">
                <a16:creationId xmlns:a16="http://schemas.microsoft.com/office/drawing/2014/main" id="{9FF27F26-E66F-4CDC-B7B0-8024B9503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060" y="4493822"/>
            <a:ext cx="3513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830DC"/>
                </a:solidFill>
                <a:latin typeface="+mn-lt"/>
              </a:rPr>
              <a:t>B</a:t>
            </a:r>
          </a:p>
        </p:txBody>
      </p:sp>
      <p:sp>
        <p:nvSpPr>
          <p:cNvPr id="11" name="Text Box 83">
            <a:extLst>
              <a:ext uri="{FF2B5EF4-FFF2-40B4-BE49-F238E27FC236}">
                <a16:creationId xmlns:a16="http://schemas.microsoft.com/office/drawing/2014/main" id="{9B17A98F-10AC-4A14-B351-8C68C9004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4373" y="3557197"/>
            <a:ext cx="348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996633"/>
                </a:solidFill>
                <a:latin typeface="+mn-lt"/>
              </a:rPr>
              <a:t>C</a:t>
            </a:r>
          </a:p>
        </p:txBody>
      </p:sp>
      <p:grpSp>
        <p:nvGrpSpPr>
          <p:cNvPr id="12" name="Group 89">
            <a:extLst>
              <a:ext uri="{FF2B5EF4-FFF2-40B4-BE49-F238E27FC236}">
                <a16:creationId xmlns:a16="http://schemas.microsoft.com/office/drawing/2014/main" id="{515B9FE3-306B-46AD-AF3F-046BD154C166}"/>
              </a:ext>
            </a:extLst>
          </p:cNvPr>
          <p:cNvGrpSpPr>
            <a:grpSpLocks/>
          </p:cNvGrpSpPr>
          <p:nvPr/>
        </p:nvGrpSpPr>
        <p:grpSpPr bwMode="auto">
          <a:xfrm>
            <a:off x="1793835" y="2765035"/>
            <a:ext cx="288925" cy="792162"/>
            <a:chOff x="3061" y="2523"/>
            <a:chExt cx="182" cy="499"/>
          </a:xfrm>
          <a:solidFill>
            <a:srgbClr val="FF0000"/>
          </a:solidFill>
        </p:grpSpPr>
        <p:sp>
          <p:nvSpPr>
            <p:cNvPr id="13" name="Oval 84">
              <a:extLst>
                <a:ext uri="{FF2B5EF4-FFF2-40B4-BE49-F238E27FC236}">
                  <a16:creationId xmlns:a16="http://schemas.microsoft.com/office/drawing/2014/main" id="{0373F1C8-CB35-4613-A1CA-8ABC39EE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523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0000"/>
                </a:solidFill>
              </a:endParaRPr>
            </a:p>
          </p:txBody>
        </p:sp>
        <p:sp>
          <p:nvSpPr>
            <p:cNvPr id="14" name="Line 85">
              <a:extLst>
                <a:ext uri="{FF2B5EF4-FFF2-40B4-BE49-F238E27FC236}">
                  <a16:creationId xmlns:a16="http://schemas.microsoft.com/office/drawing/2014/main" id="{FD46F621-F615-40A8-BA54-6E2A53F95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659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Line 86">
              <a:extLst>
                <a:ext uri="{FF2B5EF4-FFF2-40B4-BE49-F238E27FC236}">
                  <a16:creationId xmlns:a16="http://schemas.microsoft.com/office/drawing/2014/main" id="{9AB9849D-8290-4FEC-8059-0AD8BFB01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18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Line 87">
              <a:extLst>
                <a:ext uri="{FF2B5EF4-FFF2-40B4-BE49-F238E27FC236}">
                  <a16:creationId xmlns:a16="http://schemas.microsoft.com/office/drawing/2014/main" id="{50C1B270-CF5A-4BAF-9FE2-0BD67780B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1" y="2886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Line 88">
              <a:extLst>
                <a:ext uri="{FF2B5EF4-FFF2-40B4-BE49-F238E27FC236}">
                  <a16:creationId xmlns:a16="http://schemas.microsoft.com/office/drawing/2014/main" id="{DD2583CA-4CC9-4527-A58E-BE67C54D5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886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90">
            <a:extLst>
              <a:ext uri="{FF2B5EF4-FFF2-40B4-BE49-F238E27FC236}">
                <a16:creationId xmlns:a16="http://schemas.microsoft.com/office/drawing/2014/main" id="{EE51A252-5A43-4FE1-86C6-30162608C956}"/>
              </a:ext>
            </a:extLst>
          </p:cNvPr>
          <p:cNvGrpSpPr>
            <a:grpSpLocks/>
          </p:cNvGrpSpPr>
          <p:nvPr/>
        </p:nvGrpSpPr>
        <p:grpSpPr bwMode="auto">
          <a:xfrm>
            <a:off x="1793835" y="4781160"/>
            <a:ext cx="288925" cy="792162"/>
            <a:chOff x="3061" y="2523"/>
            <a:chExt cx="182" cy="499"/>
          </a:xfrm>
          <a:solidFill>
            <a:srgbClr val="0830DC"/>
          </a:solidFill>
        </p:grpSpPr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3A6933B9-B40B-425C-9A74-60D7C7340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523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" name="Line 92">
              <a:extLst>
                <a:ext uri="{FF2B5EF4-FFF2-40B4-BE49-F238E27FC236}">
                  <a16:creationId xmlns:a16="http://schemas.microsoft.com/office/drawing/2014/main" id="{9D590781-CDF7-4D9F-8D58-44600D4D8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659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93">
              <a:extLst>
                <a:ext uri="{FF2B5EF4-FFF2-40B4-BE49-F238E27FC236}">
                  <a16:creationId xmlns:a16="http://schemas.microsoft.com/office/drawing/2014/main" id="{4684060D-C0CB-471D-B866-D199D18B3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182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94">
              <a:extLst>
                <a:ext uri="{FF2B5EF4-FFF2-40B4-BE49-F238E27FC236}">
                  <a16:creationId xmlns:a16="http://schemas.microsoft.com/office/drawing/2014/main" id="{8C747D28-6CD3-42D5-BD54-1E0FA4FE1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1" y="2886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95">
              <a:extLst>
                <a:ext uri="{FF2B5EF4-FFF2-40B4-BE49-F238E27FC236}">
                  <a16:creationId xmlns:a16="http://schemas.microsoft.com/office/drawing/2014/main" id="{6B6A9A71-9537-4421-81A5-A1062B0FE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886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4" name="Group 96">
            <a:extLst>
              <a:ext uri="{FF2B5EF4-FFF2-40B4-BE49-F238E27FC236}">
                <a16:creationId xmlns:a16="http://schemas.microsoft.com/office/drawing/2014/main" id="{A2F5F591-8FFC-4B35-8185-D5D67608D37A}"/>
              </a:ext>
            </a:extLst>
          </p:cNvPr>
          <p:cNvGrpSpPr>
            <a:grpSpLocks/>
          </p:cNvGrpSpPr>
          <p:nvPr/>
        </p:nvGrpSpPr>
        <p:grpSpPr bwMode="auto">
          <a:xfrm>
            <a:off x="6762710" y="3844535"/>
            <a:ext cx="288925" cy="792162"/>
            <a:chOff x="3061" y="2523"/>
            <a:chExt cx="182" cy="499"/>
          </a:xfrm>
        </p:grpSpPr>
        <p:sp>
          <p:nvSpPr>
            <p:cNvPr id="25" name="Oval 97">
              <a:extLst>
                <a:ext uri="{FF2B5EF4-FFF2-40B4-BE49-F238E27FC236}">
                  <a16:creationId xmlns:a16="http://schemas.microsoft.com/office/drawing/2014/main" id="{D1F41AD8-7E86-4886-A4FA-347990AFE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523"/>
              <a:ext cx="182" cy="136"/>
            </a:xfrm>
            <a:prstGeom prst="ellipse">
              <a:avLst/>
            </a:prstGeom>
            <a:solidFill>
              <a:srgbClr val="996633"/>
            </a:solidFill>
            <a:ln w="19050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B68486C-A3F1-4DB7-A1F8-58F25DC6E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659"/>
              <a:ext cx="0" cy="227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99">
              <a:extLst>
                <a:ext uri="{FF2B5EF4-FFF2-40B4-BE49-F238E27FC236}">
                  <a16:creationId xmlns:a16="http://schemas.microsoft.com/office/drawing/2014/main" id="{8B9A5DB9-0457-4E53-9EE8-B7C2B8064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1" y="2750"/>
              <a:ext cx="182" cy="0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100">
              <a:extLst>
                <a:ext uri="{FF2B5EF4-FFF2-40B4-BE49-F238E27FC236}">
                  <a16:creationId xmlns:a16="http://schemas.microsoft.com/office/drawing/2014/main" id="{6D8BF82E-0718-46E7-985A-34E53F015F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1" y="2886"/>
              <a:ext cx="91" cy="136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101">
              <a:extLst>
                <a:ext uri="{FF2B5EF4-FFF2-40B4-BE49-F238E27FC236}">
                  <a16:creationId xmlns:a16="http://schemas.microsoft.com/office/drawing/2014/main" id="{370FB9BA-8B38-4049-9CDA-3C75B2223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886"/>
              <a:ext cx="91" cy="136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" name="Arc 102">
            <a:extLst>
              <a:ext uri="{FF2B5EF4-FFF2-40B4-BE49-F238E27FC236}">
                <a16:creationId xmlns:a16="http://schemas.microsoft.com/office/drawing/2014/main" id="{C2ACDE44-7D64-42DF-AE63-A43DD97C2C3C}"/>
              </a:ext>
            </a:extLst>
          </p:cNvPr>
          <p:cNvSpPr>
            <a:spLocks/>
          </p:cNvSpPr>
          <p:nvPr/>
        </p:nvSpPr>
        <p:spPr bwMode="auto">
          <a:xfrm rot="13088015" flipV="1">
            <a:off x="2225635" y="2620572"/>
            <a:ext cx="574675" cy="4318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FF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Arc 103">
            <a:extLst>
              <a:ext uri="{FF2B5EF4-FFF2-40B4-BE49-F238E27FC236}">
                <a16:creationId xmlns:a16="http://schemas.microsoft.com/office/drawing/2014/main" id="{EA75E5D7-DACD-4BF1-872A-40360C9B04F7}"/>
              </a:ext>
            </a:extLst>
          </p:cNvPr>
          <p:cNvSpPr>
            <a:spLocks/>
          </p:cNvSpPr>
          <p:nvPr/>
        </p:nvSpPr>
        <p:spPr bwMode="auto">
          <a:xfrm rot="13088015" flipV="1">
            <a:off x="2225635" y="4638285"/>
            <a:ext cx="574675" cy="4318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2E4BFA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Arc 104">
            <a:extLst>
              <a:ext uri="{FF2B5EF4-FFF2-40B4-BE49-F238E27FC236}">
                <a16:creationId xmlns:a16="http://schemas.microsoft.com/office/drawing/2014/main" id="{A71F477B-E646-4C50-8FF7-A8E5DC66B9F7}"/>
              </a:ext>
            </a:extLst>
          </p:cNvPr>
          <p:cNvSpPr>
            <a:spLocks/>
          </p:cNvSpPr>
          <p:nvPr/>
        </p:nvSpPr>
        <p:spPr bwMode="auto">
          <a:xfrm rot="13088015" flipV="1">
            <a:off x="7194510" y="3701660"/>
            <a:ext cx="574675" cy="4318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996633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rc 105">
            <a:extLst>
              <a:ext uri="{FF2B5EF4-FFF2-40B4-BE49-F238E27FC236}">
                <a16:creationId xmlns:a16="http://schemas.microsoft.com/office/drawing/2014/main" id="{7E7EFCD8-64DC-4460-8BDE-29D413D3A4F8}"/>
              </a:ext>
            </a:extLst>
          </p:cNvPr>
          <p:cNvSpPr>
            <a:spLocks/>
          </p:cNvSpPr>
          <p:nvPr/>
        </p:nvSpPr>
        <p:spPr bwMode="auto">
          <a:xfrm rot="13250607" flipV="1">
            <a:off x="5337135" y="3341297"/>
            <a:ext cx="1409700" cy="431800"/>
          </a:xfrm>
          <a:custGeom>
            <a:avLst/>
            <a:gdLst>
              <a:gd name="T0" fmla="*/ 0 w 29288"/>
              <a:gd name="T1" fmla="*/ 2147483647 h 21600"/>
              <a:gd name="T2" fmla="*/ 2147483647 w 29288"/>
              <a:gd name="T3" fmla="*/ 2147483647 h 21600"/>
              <a:gd name="T4" fmla="*/ 2147483647 w 29288"/>
              <a:gd name="T5" fmla="*/ 2147483647 h 21600"/>
              <a:gd name="T6" fmla="*/ 0 60000 65536"/>
              <a:gd name="T7" fmla="*/ 0 60000 65536"/>
              <a:gd name="T8" fmla="*/ 0 60000 65536"/>
              <a:gd name="T9" fmla="*/ 0 w 29288"/>
              <a:gd name="T10" fmla="*/ 0 h 21600"/>
              <a:gd name="T11" fmla="*/ 29288 w 2928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88" h="21600" fill="none" extrusionOk="0">
                <a:moveTo>
                  <a:pt x="0" y="1414"/>
                </a:moveTo>
                <a:cubicBezTo>
                  <a:pt x="2455" y="479"/>
                  <a:pt x="5060" y="-1"/>
                  <a:pt x="7688" y="0"/>
                </a:cubicBezTo>
                <a:cubicBezTo>
                  <a:pt x="19617" y="0"/>
                  <a:pt x="29288" y="9670"/>
                  <a:pt x="29288" y="21600"/>
                </a:cubicBezTo>
              </a:path>
              <a:path w="29288" h="21600" stroke="0" extrusionOk="0">
                <a:moveTo>
                  <a:pt x="0" y="1414"/>
                </a:moveTo>
                <a:cubicBezTo>
                  <a:pt x="2455" y="479"/>
                  <a:pt x="5060" y="-1"/>
                  <a:pt x="7688" y="0"/>
                </a:cubicBezTo>
                <a:cubicBezTo>
                  <a:pt x="19617" y="0"/>
                  <a:pt x="29288" y="9670"/>
                  <a:pt x="29288" y="21600"/>
                </a:cubicBezTo>
                <a:lnTo>
                  <a:pt x="7688" y="21600"/>
                </a:lnTo>
                <a:lnTo>
                  <a:pt x="0" y="1414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rc 106">
            <a:extLst>
              <a:ext uri="{FF2B5EF4-FFF2-40B4-BE49-F238E27FC236}">
                <a16:creationId xmlns:a16="http://schemas.microsoft.com/office/drawing/2014/main" id="{92DA2C17-D9BC-4A4C-BB80-B7A73DE45560}"/>
              </a:ext>
            </a:extLst>
          </p:cNvPr>
          <p:cNvSpPr>
            <a:spLocks/>
          </p:cNvSpPr>
          <p:nvPr/>
        </p:nvSpPr>
        <p:spPr bwMode="auto">
          <a:xfrm rot="8140161">
            <a:off x="5286335" y="4601772"/>
            <a:ext cx="1511300" cy="431800"/>
          </a:xfrm>
          <a:custGeom>
            <a:avLst/>
            <a:gdLst>
              <a:gd name="T0" fmla="*/ 0 w 29288"/>
              <a:gd name="T1" fmla="*/ 2147483647 h 21600"/>
              <a:gd name="T2" fmla="*/ 2147483647 w 29288"/>
              <a:gd name="T3" fmla="*/ 2147483647 h 21600"/>
              <a:gd name="T4" fmla="*/ 2147483647 w 29288"/>
              <a:gd name="T5" fmla="*/ 2147483647 h 21600"/>
              <a:gd name="T6" fmla="*/ 0 60000 65536"/>
              <a:gd name="T7" fmla="*/ 0 60000 65536"/>
              <a:gd name="T8" fmla="*/ 0 60000 65536"/>
              <a:gd name="T9" fmla="*/ 0 w 29288"/>
              <a:gd name="T10" fmla="*/ 0 h 21600"/>
              <a:gd name="T11" fmla="*/ 29288 w 2928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88" h="21600" fill="none" extrusionOk="0">
                <a:moveTo>
                  <a:pt x="0" y="1414"/>
                </a:moveTo>
                <a:cubicBezTo>
                  <a:pt x="2455" y="479"/>
                  <a:pt x="5060" y="-1"/>
                  <a:pt x="7688" y="0"/>
                </a:cubicBezTo>
                <a:cubicBezTo>
                  <a:pt x="19617" y="0"/>
                  <a:pt x="29288" y="9670"/>
                  <a:pt x="29288" y="21600"/>
                </a:cubicBezTo>
              </a:path>
              <a:path w="29288" h="21600" stroke="0" extrusionOk="0">
                <a:moveTo>
                  <a:pt x="0" y="1414"/>
                </a:moveTo>
                <a:cubicBezTo>
                  <a:pt x="2455" y="479"/>
                  <a:pt x="5060" y="-1"/>
                  <a:pt x="7688" y="0"/>
                </a:cubicBezTo>
                <a:cubicBezTo>
                  <a:pt x="19617" y="0"/>
                  <a:pt x="29288" y="9670"/>
                  <a:pt x="29288" y="21600"/>
                </a:cubicBezTo>
                <a:lnTo>
                  <a:pt x="7688" y="21600"/>
                </a:lnTo>
                <a:lnTo>
                  <a:pt x="0" y="1414"/>
                </a:lnTo>
                <a:close/>
              </a:path>
            </a:pathLst>
          </a:custGeom>
          <a:noFill/>
          <a:ln w="9525">
            <a:solidFill>
              <a:schemeClr val="folHlink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64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A142B-08CC-43D4-884F-A2766B0F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F6293-7747-49A4-9264-296242C9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Semaphores </a:t>
            </a:r>
            <a:endParaRPr lang="en-US" altLang="zh-CN" sz="2400" dirty="0"/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Mutex</a:t>
            </a:r>
          </a:p>
          <a:p>
            <a:pPr lvl="2" indent="-220663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i="1" dirty="0"/>
              <a:t>binary semaphore</a:t>
            </a:r>
            <a:r>
              <a:rPr lang="en-US" altLang="zh-CN" sz="2400" dirty="0"/>
              <a:t>, guaranteeing mutual exclusively operating on the buffer, i.e. </a:t>
            </a:r>
            <a:r>
              <a:rPr lang="en-US" altLang="zh-CN" sz="2400" u="sng" dirty="0">
                <a:solidFill>
                  <a:srgbClr val="FF0000"/>
                </a:solidFill>
              </a:rPr>
              <a:t>only one process</a:t>
            </a:r>
            <a:r>
              <a:rPr lang="en-US" altLang="zh-CN" sz="2400" dirty="0"/>
              <a:t> is allowed to operate on the buffer</a:t>
            </a:r>
            <a:r>
              <a:rPr lang="en-US" altLang="zh-CN" sz="2400" b="1" dirty="0"/>
              <a:t>  </a:t>
            </a:r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Full</a:t>
            </a:r>
          </a:p>
          <a:p>
            <a:pPr lvl="2" indent="-220663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dirty="0"/>
              <a:t>full-buffer-units available</a:t>
            </a:r>
          </a:p>
          <a:p>
            <a:pPr lvl="2" indent="-220663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zh-CN" altLang="en-US" dirty="0"/>
              <a:t>作为</a:t>
            </a:r>
            <a:r>
              <a:rPr lang="en-US" altLang="zh-CN" dirty="0"/>
              <a:t>counting semaphore</a:t>
            </a:r>
            <a:r>
              <a:rPr lang="zh-CN" altLang="en-US" dirty="0"/>
              <a:t>，计数缓冲区中产品数量</a:t>
            </a:r>
            <a:endParaRPr lang="en-US" altLang="zh-CN" dirty="0"/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Empty</a:t>
            </a:r>
          </a:p>
          <a:p>
            <a:pPr lvl="2" indent="-220663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dirty="0"/>
              <a:t>empty-buffer-unit available</a:t>
            </a:r>
            <a:endParaRPr lang="en-US" altLang="zh-CN" b="1" dirty="0"/>
          </a:p>
          <a:p>
            <a:pPr lvl="1" indent="-220663" eaLnBrk="1" hangingPunct="1">
              <a:lnSpc>
                <a:spcPct val="90000"/>
              </a:lnSpc>
              <a:buFont typeface="Wingdings" pitchFamily="2" charset="2"/>
              <a:buNone/>
              <a:tabLst>
                <a:tab pos="2058988" algn="l"/>
                <a:tab pos="2459038" algn="l"/>
              </a:tabLst>
            </a:pPr>
            <a:endParaRPr lang="en-US" altLang="zh-CN" sz="2400" b="1" dirty="0"/>
          </a:p>
          <a:p>
            <a:pPr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dirty="0"/>
              <a:t>Initially </a:t>
            </a:r>
            <a:r>
              <a:rPr lang="en-US" altLang="zh-CN" sz="2400" b="1" dirty="0"/>
              <a:t> </a:t>
            </a:r>
            <a:endParaRPr lang="en-US" altLang="zh-CN" sz="2400" dirty="0"/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full = 0, </a:t>
            </a:r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empty = n</a:t>
            </a:r>
          </a:p>
          <a:p>
            <a:pPr lvl="1" indent="-220663" eaLnBrk="1" hangingPunct="1">
              <a:lnSpc>
                <a:spcPct val="90000"/>
              </a:lnSpc>
              <a:tabLst>
                <a:tab pos="2058988" algn="l"/>
                <a:tab pos="2459038" algn="l"/>
              </a:tabLst>
            </a:pPr>
            <a:r>
              <a:rPr lang="en-US" altLang="zh-CN" sz="2400" b="1" dirty="0"/>
              <a:t>mutex = 1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F8CF-1D97-453A-8779-52584036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D0227-67B3-4B8C-93A7-6BB52D5A326D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4395DC-735B-43DC-8177-2E10A835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27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FA031-046E-4A0D-BB42-D43FBBDE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Producer Process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B94D66-B978-4D52-8C46-9E68ECA4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EE56E-1323-4BB6-BF2B-32D09E5276B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87A2C-90E8-46CA-8A31-252AF6ED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68</a:t>
            </a:fld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1156C8-C1AD-4E14-AC7B-030CD21E25D4}"/>
              </a:ext>
            </a:extLst>
          </p:cNvPr>
          <p:cNvSpPr txBox="1">
            <a:spLocks noChangeArrowheads="1"/>
          </p:cNvSpPr>
          <p:nvPr/>
        </p:nvSpPr>
        <p:spPr>
          <a:xfrm>
            <a:off x="173620" y="898193"/>
            <a:ext cx="11707579" cy="5381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zh-CN" altLang="en-US" sz="2000" dirty="0"/>
              <a:t>	        </a:t>
            </a:r>
            <a:r>
              <a:rPr lang="en-US" altLang="zh-CN" b="1" dirty="0"/>
              <a:t>do {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</a:t>
            </a:r>
            <a:r>
              <a:rPr lang="en-US" altLang="zh-CN" dirty="0"/>
              <a:t>produce an item in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endParaRPr lang="en-US" altLang="zh-CN" b="1" dirty="0"/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wait(</a:t>
            </a:r>
            <a:r>
              <a:rPr lang="en-US" altLang="zh-CN" b="1" dirty="0">
                <a:solidFill>
                  <a:srgbClr val="2E4BFA"/>
                </a:solidFill>
              </a:rPr>
              <a:t>empty</a:t>
            </a:r>
            <a:r>
              <a:rPr lang="en-US" altLang="zh-CN" b="1" dirty="0"/>
              <a:t>);       </a:t>
            </a:r>
            <a:r>
              <a:rPr lang="en-US" altLang="zh-CN" dirty="0">
                <a:solidFill>
                  <a:srgbClr val="2E4BFA"/>
                </a:solidFill>
              </a:rPr>
              <a:t>/*</a:t>
            </a:r>
            <a:r>
              <a:rPr lang="zh-CN" altLang="en-US" dirty="0">
                <a:solidFill>
                  <a:srgbClr val="2E4BFA"/>
                </a:solidFill>
              </a:rPr>
              <a:t>是否有空单元*</a:t>
            </a:r>
            <a:r>
              <a:rPr lang="en-US" altLang="zh-CN" dirty="0">
                <a:solidFill>
                  <a:srgbClr val="2E4BFA"/>
                </a:solidFill>
              </a:rPr>
              <a:t>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wait(mutex);       </a:t>
            </a:r>
            <a:r>
              <a:rPr lang="en-US" altLang="zh-CN" dirty="0">
                <a:solidFill>
                  <a:srgbClr val="2E4BFA"/>
                </a:solidFill>
              </a:rPr>
              <a:t>/*</a:t>
            </a:r>
            <a:r>
              <a:rPr lang="zh-CN" altLang="en-US" dirty="0">
                <a:solidFill>
                  <a:srgbClr val="2E4BFA"/>
                </a:solidFill>
              </a:rPr>
              <a:t>是否可向</a:t>
            </a:r>
            <a:r>
              <a:rPr lang="en-US" altLang="zh-CN" dirty="0">
                <a:solidFill>
                  <a:srgbClr val="FF0000"/>
                </a:solidFill>
              </a:rPr>
              <a:t>buffer/</a:t>
            </a:r>
            <a:r>
              <a:rPr lang="zh-CN" altLang="en-US" dirty="0">
                <a:solidFill>
                  <a:srgbClr val="FF0000"/>
                </a:solidFill>
              </a:rPr>
              <a:t>空单元写</a:t>
            </a:r>
            <a:r>
              <a:rPr lang="zh-CN" altLang="en-US" dirty="0">
                <a:solidFill>
                  <a:schemeClr val="hlink"/>
                </a:solidFill>
              </a:rPr>
              <a:t>，</a:t>
            </a:r>
            <a:r>
              <a:rPr lang="zh-CN" altLang="en-US" dirty="0">
                <a:solidFill>
                  <a:srgbClr val="2E4BFA"/>
                </a:solidFill>
              </a:rPr>
              <a:t>或是否有其它进程在操作</a:t>
            </a:r>
            <a:r>
              <a:rPr lang="en-US" altLang="zh-CN" dirty="0">
                <a:solidFill>
                  <a:srgbClr val="2E4BFA"/>
                </a:solidFill>
              </a:rPr>
              <a:t>buffer*/ </a:t>
            </a:r>
            <a:r>
              <a:rPr lang="zh-CN" altLang="en-US" dirty="0">
                <a:solidFill>
                  <a:srgbClr val="2E4BFA"/>
                </a:solidFill>
              </a:rPr>
              <a:t> </a:t>
            </a:r>
            <a:r>
              <a:rPr lang="en-US" altLang="zh-CN" dirty="0">
                <a:solidFill>
                  <a:srgbClr val="2E4BFA"/>
                </a:solidFill>
              </a:rPr>
              <a:t>	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dirty="0">
                <a:solidFill>
                  <a:srgbClr val="2E4BFA"/>
                </a:solidFill>
              </a:rPr>
              <a:t>       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</a:t>
            </a:r>
            <a:r>
              <a:rPr lang="en-US" altLang="zh-CN" dirty="0"/>
              <a:t>add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r>
              <a:rPr lang="en-US" altLang="zh-CN" b="1" dirty="0"/>
              <a:t> </a:t>
            </a:r>
            <a:r>
              <a:rPr lang="en-US" altLang="zh-CN" dirty="0"/>
              <a:t>to buffer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>
                <a:solidFill>
                  <a:schemeClr val="folHlink"/>
                </a:solidFill>
              </a:rPr>
              <a:t>	            </a:t>
            </a:r>
            <a:r>
              <a:rPr lang="en-US" altLang="zh-CN" b="1" dirty="0"/>
              <a:t>signal(mutex);       </a:t>
            </a:r>
            <a:r>
              <a:rPr lang="en-US" altLang="zh-CN" dirty="0">
                <a:solidFill>
                  <a:srgbClr val="2E4BFA"/>
                </a:solidFill>
              </a:rPr>
              <a:t>/*</a:t>
            </a:r>
            <a:r>
              <a:rPr lang="zh-CN" altLang="en-US" dirty="0">
                <a:solidFill>
                  <a:srgbClr val="2E4BFA"/>
                </a:solidFill>
              </a:rPr>
              <a:t>允许其它进程访问*</a:t>
            </a:r>
            <a:r>
              <a:rPr lang="en-US" altLang="zh-CN" dirty="0">
                <a:solidFill>
                  <a:srgbClr val="2E4BFA"/>
                </a:solidFill>
              </a:rPr>
              <a:t>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signal</a:t>
            </a:r>
            <a:r>
              <a:rPr lang="en-US" altLang="zh-CN" b="1" dirty="0">
                <a:solidFill>
                  <a:schemeClr val="hlink"/>
                </a:solidFill>
              </a:rPr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full</a:t>
            </a:r>
            <a:r>
              <a:rPr lang="en-US" altLang="zh-CN" b="1" dirty="0"/>
              <a:t>);            </a:t>
            </a:r>
            <a:r>
              <a:rPr lang="en-US" altLang="zh-CN" dirty="0">
                <a:solidFill>
                  <a:srgbClr val="2E4BFA"/>
                </a:solidFill>
              </a:rPr>
              <a:t>/*</a:t>
            </a:r>
            <a:r>
              <a:rPr lang="zh-CN" altLang="en-US" dirty="0">
                <a:solidFill>
                  <a:srgbClr val="2E4BFA"/>
                </a:solidFill>
              </a:rPr>
              <a:t>满单元数加</a:t>
            </a:r>
            <a:r>
              <a:rPr lang="en-US" altLang="zh-CN" dirty="0">
                <a:solidFill>
                  <a:srgbClr val="2E4BFA"/>
                </a:solidFill>
              </a:rPr>
              <a:t>1</a:t>
            </a:r>
            <a:r>
              <a:rPr lang="zh-CN" altLang="en-US" dirty="0">
                <a:solidFill>
                  <a:srgbClr val="2E4BFA"/>
                </a:solidFill>
              </a:rPr>
              <a:t>，唤醒被阻塞的消费者*</a:t>
            </a:r>
            <a:r>
              <a:rPr lang="en-US" altLang="zh-CN" dirty="0">
                <a:solidFill>
                  <a:srgbClr val="2E4BFA"/>
                </a:solidFill>
              </a:rPr>
              <a:t>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            } while (1);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</a:t>
            </a:r>
            <a:endParaRPr lang="zh-CN" altLang="en-US" b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9C665A6-87BD-4FA4-A92B-1099B1D9C2E8}"/>
              </a:ext>
            </a:extLst>
          </p:cNvPr>
          <p:cNvSpPr>
            <a:spLocks/>
          </p:cNvSpPr>
          <p:nvPr/>
        </p:nvSpPr>
        <p:spPr bwMode="auto">
          <a:xfrm>
            <a:off x="795420" y="4222449"/>
            <a:ext cx="431800" cy="431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CA1595D-6424-40DE-A8C6-EE0D2284B435}"/>
              </a:ext>
            </a:extLst>
          </p:cNvPr>
          <p:cNvSpPr>
            <a:spLocks/>
          </p:cNvSpPr>
          <p:nvPr/>
        </p:nvSpPr>
        <p:spPr bwMode="auto">
          <a:xfrm>
            <a:off x="867428" y="2501728"/>
            <a:ext cx="431800" cy="431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03D100-9FEA-4409-A62B-7AC83A17AF82}"/>
              </a:ext>
            </a:extLst>
          </p:cNvPr>
          <p:cNvSpPr txBox="1"/>
          <p:nvPr/>
        </p:nvSpPr>
        <p:spPr>
          <a:xfrm>
            <a:off x="8448869" y="415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E59F78-D948-4DD3-A6A7-72F7E9582E74}"/>
              </a:ext>
            </a:extLst>
          </p:cNvPr>
          <p:cNvSpPr txBox="1"/>
          <p:nvPr/>
        </p:nvSpPr>
        <p:spPr>
          <a:xfrm>
            <a:off x="168636" y="11736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313-314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871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322966-3ACD-415C-9118-B1F1569C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A9E52-9AFE-4D8E-8BE5-B9889615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400A0-2590-4F34-9558-B9C6B8EA783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39EDA910-1F5B-4CE4-9AC8-6CD1C4F15D6B}"/>
              </a:ext>
            </a:extLst>
          </p:cNvPr>
          <p:cNvSpPr txBox="1">
            <a:spLocks noChangeArrowheads="1"/>
          </p:cNvSpPr>
          <p:nvPr/>
        </p:nvSpPr>
        <p:spPr>
          <a:xfrm>
            <a:off x="-386217" y="411005"/>
            <a:ext cx="6147870" cy="6244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zh-CN" altLang="en-US" sz="2000" dirty="0"/>
              <a:t>	        </a:t>
            </a:r>
            <a:r>
              <a:rPr lang="en-US" altLang="zh-CN" b="1" dirty="0"/>
              <a:t>do {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</a:t>
            </a:r>
            <a:r>
              <a:rPr lang="en-US" altLang="zh-CN" dirty="0"/>
              <a:t>produce an item in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endParaRPr lang="en-US" altLang="zh-CN" b="1" dirty="0"/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wait(</a:t>
            </a:r>
            <a:r>
              <a:rPr lang="en-US" altLang="zh-CN" b="1" dirty="0">
                <a:solidFill>
                  <a:srgbClr val="2E4BFA"/>
                </a:solidFill>
              </a:rPr>
              <a:t>empty</a:t>
            </a:r>
            <a:r>
              <a:rPr lang="en-US" altLang="zh-CN" b="1" dirty="0"/>
              <a:t>);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>
                <a:solidFill>
                  <a:srgbClr val="2E4BFA"/>
                </a:solidFill>
              </a:rPr>
              <a:t>                   </a:t>
            </a:r>
            <a:r>
              <a:rPr lang="en-US" altLang="zh-CN" sz="2200" dirty="0">
                <a:solidFill>
                  <a:srgbClr val="2E4BFA"/>
                </a:solidFill>
              </a:rPr>
              <a:t>/*</a:t>
            </a:r>
            <a:r>
              <a:rPr lang="zh-CN" altLang="en-US" sz="2200" dirty="0">
                <a:solidFill>
                  <a:srgbClr val="2E4BFA"/>
                </a:solidFill>
              </a:rPr>
              <a:t>是否有空单元</a:t>
            </a:r>
            <a:endParaRPr lang="en-US" altLang="zh-CN" sz="2200" dirty="0">
              <a:solidFill>
                <a:srgbClr val="2E4BFA"/>
              </a:solidFill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wait(mutex);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dirty="0">
                <a:solidFill>
                  <a:srgbClr val="2E4BFA"/>
                </a:solidFill>
              </a:rPr>
              <a:t>                   /*</a:t>
            </a:r>
            <a:r>
              <a:rPr lang="zh-CN" altLang="en-US" dirty="0">
                <a:solidFill>
                  <a:srgbClr val="2E4BFA"/>
                </a:solidFill>
              </a:rPr>
              <a:t>是否可向</a:t>
            </a:r>
            <a:r>
              <a:rPr lang="en-US" altLang="zh-CN" dirty="0">
                <a:solidFill>
                  <a:srgbClr val="FF0000"/>
                </a:solidFill>
              </a:rPr>
              <a:t>buffer/</a:t>
            </a:r>
            <a:r>
              <a:rPr lang="zh-CN" altLang="en-US" dirty="0">
                <a:solidFill>
                  <a:srgbClr val="FF0000"/>
                </a:solidFill>
              </a:rPr>
              <a:t>空单元写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zh-CN" altLang="en-US" dirty="0">
                <a:solidFill>
                  <a:schemeClr val="hlink"/>
                </a:solidFill>
              </a:rPr>
              <a:t>                 ，</a:t>
            </a:r>
            <a:r>
              <a:rPr lang="zh-CN" altLang="en-US" dirty="0">
                <a:solidFill>
                  <a:srgbClr val="2E4BFA"/>
                </a:solidFill>
              </a:rPr>
              <a:t>或是否有其它进程在操作</a:t>
            </a:r>
            <a:r>
              <a:rPr lang="en-US" altLang="zh-CN" dirty="0">
                <a:solidFill>
                  <a:srgbClr val="2E4BFA"/>
                </a:solidFill>
              </a:rPr>
              <a:t>buffer </a:t>
            </a:r>
            <a:r>
              <a:rPr lang="zh-CN" altLang="en-US" dirty="0">
                <a:solidFill>
                  <a:srgbClr val="2E4BFA"/>
                </a:solidFill>
              </a:rPr>
              <a:t> </a:t>
            </a:r>
            <a:r>
              <a:rPr lang="en-US" altLang="zh-CN" dirty="0">
                <a:solidFill>
                  <a:srgbClr val="2E4BFA"/>
                </a:solidFill>
              </a:rPr>
              <a:t>	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dirty="0">
                <a:solidFill>
                  <a:srgbClr val="2E4BFA"/>
                </a:solidFill>
              </a:rPr>
              <a:t>       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</a:t>
            </a:r>
            <a:r>
              <a:rPr lang="en-US" altLang="zh-CN" dirty="0"/>
              <a:t>add</a:t>
            </a:r>
            <a:r>
              <a:rPr lang="en-US" altLang="zh-CN" b="1" dirty="0"/>
              <a:t> </a:t>
            </a:r>
            <a:r>
              <a:rPr lang="en-US" altLang="zh-CN" b="1" dirty="0" err="1"/>
              <a:t>nextp</a:t>
            </a:r>
            <a:r>
              <a:rPr lang="en-US" altLang="zh-CN" b="1" dirty="0"/>
              <a:t> </a:t>
            </a:r>
            <a:r>
              <a:rPr lang="en-US" altLang="zh-CN" dirty="0"/>
              <a:t>to buffer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 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>
                <a:solidFill>
                  <a:schemeClr val="folHlink"/>
                </a:solidFill>
              </a:rPr>
              <a:t>	            </a:t>
            </a:r>
            <a:r>
              <a:rPr lang="en-US" altLang="zh-CN" b="1" dirty="0"/>
              <a:t>signal(mutex);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                   </a:t>
            </a:r>
            <a:r>
              <a:rPr lang="en-US" altLang="zh-CN" dirty="0">
                <a:solidFill>
                  <a:srgbClr val="2E4BFA"/>
                </a:solidFill>
              </a:rPr>
              <a:t>/*</a:t>
            </a:r>
            <a:r>
              <a:rPr lang="zh-CN" altLang="en-US" dirty="0">
                <a:solidFill>
                  <a:srgbClr val="2E4BFA"/>
                </a:solidFill>
              </a:rPr>
              <a:t>允许其它进程访问</a:t>
            </a:r>
            <a:endParaRPr lang="en-US" altLang="zh-CN" dirty="0">
              <a:solidFill>
                <a:srgbClr val="2E4BFA"/>
              </a:solidFill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signal</a:t>
            </a:r>
            <a:r>
              <a:rPr lang="en-US" altLang="zh-CN" b="1" dirty="0">
                <a:solidFill>
                  <a:schemeClr val="hlink"/>
                </a:solidFill>
              </a:rPr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full</a:t>
            </a:r>
            <a:r>
              <a:rPr lang="en-US" altLang="zh-CN" b="1" dirty="0"/>
              <a:t>); 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dirty="0">
                <a:solidFill>
                  <a:srgbClr val="2E4BFA"/>
                </a:solidFill>
              </a:rPr>
              <a:t>                   /*</a:t>
            </a:r>
            <a:r>
              <a:rPr lang="zh-CN" altLang="en-US" dirty="0">
                <a:solidFill>
                  <a:srgbClr val="2E4BFA"/>
                </a:solidFill>
              </a:rPr>
              <a:t>满单元数加</a:t>
            </a:r>
            <a:r>
              <a:rPr lang="en-US" altLang="zh-CN" dirty="0">
                <a:solidFill>
                  <a:srgbClr val="2E4BFA"/>
                </a:solidFill>
              </a:rPr>
              <a:t>1</a:t>
            </a:r>
            <a:r>
              <a:rPr lang="zh-CN" altLang="en-US" dirty="0">
                <a:solidFill>
                  <a:srgbClr val="2E4BFA"/>
                </a:solidFill>
              </a:rPr>
              <a:t>，唤醒被阻塞消费者</a:t>
            </a:r>
            <a:endParaRPr lang="en-US" altLang="zh-CN" dirty="0">
              <a:solidFill>
                <a:srgbClr val="2E4BFA"/>
              </a:solidFill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	            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2459038" algn="l"/>
                <a:tab pos="2740025" algn="l"/>
                <a:tab pos="3084513" algn="l"/>
              </a:tabLst>
            </a:pPr>
            <a:r>
              <a:rPr lang="en-US" altLang="zh-CN" b="1" dirty="0"/>
              <a:t>            } while (1);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DA70EF23-8DEB-4502-9963-7D13ED721D68}"/>
              </a:ext>
            </a:extLst>
          </p:cNvPr>
          <p:cNvSpPr txBox="1">
            <a:spLocks noChangeArrowheads="1"/>
          </p:cNvSpPr>
          <p:nvPr/>
        </p:nvSpPr>
        <p:spPr>
          <a:xfrm>
            <a:off x="4759797" y="431046"/>
            <a:ext cx="7235891" cy="62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zh-CN" altLang="en-US" dirty="0"/>
              <a:t>	             </a:t>
            </a:r>
            <a:r>
              <a:rPr lang="en-US" altLang="zh-CN" b="1" dirty="0"/>
              <a:t>do {…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                        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                           wait(</a:t>
            </a:r>
            <a:r>
              <a:rPr lang="en-US" altLang="zh-CN" b="1" dirty="0">
                <a:solidFill>
                  <a:srgbClr val="FF0000"/>
                </a:solidFill>
              </a:rPr>
              <a:t>full</a:t>
            </a:r>
            <a:r>
              <a:rPr lang="en-US" altLang="zh-CN" b="1" dirty="0"/>
              <a:t>)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sz="2000" b="1" dirty="0"/>
              <a:t>                                       </a:t>
            </a:r>
            <a:r>
              <a:rPr lang="en-US" altLang="zh-CN" sz="2000" dirty="0">
                <a:solidFill>
                  <a:srgbClr val="2E4BFA"/>
                </a:solidFill>
              </a:rPr>
              <a:t>/*</a:t>
            </a:r>
            <a:r>
              <a:rPr lang="zh-CN" altLang="en-US" sz="2000" dirty="0">
                <a:solidFill>
                  <a:srgbClr val="2E4BFA"/>
                </a:solidFill>
              </a:rPr>
              <a:t>是否有满单元</a:t>
            </a:r>
            <a:endParaRPr lang="en-US" altLang="zh-CN" sz="2000" dirty="0">
              <a:solidFill>
                <a:srgbClr val="2E4BFA"/>
              </a:solidFill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   wait(mutex);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dirty="0">
                <a:solidFill>
                  <a:srgbClr val="2E4BFA"/>
                </a:solidFill>
              </a:rPr>
              <a:t>                                 </a:t>
            </a:r>
            <a:r>
              <a:rPr lang="en-US" altLang="zh-CN" sz="2000" dirty="0">
                <a:solidFill>
                  <a:srgbClr val="2E4BFA"/>
                </a:solidFill>
              </a:rPr>
              <a:t>/*</a:t>
            </a:r>
            <a:r>
              <a:rPr lang="zh-CN" altLang="en-US" sz="2000" dirty="0">
                <a:solidFill>
                  <a:srgbClr val="2E4BFA"/>
                </a:solidFill>
              </a:rPr>
              <a:t>是否可从</a:t>
            </a:r>
            <a:r>
              <a:rPr lang="en-US" altLang="zh-CN" sz="2000" dirty="0">
                <a:solidFill>
                  <a:srgbClr val="FF0000"/>
                </a:solidFill>
              </a:rPr>
              <a:t>buffer/</a:t>
            </a:r>
            <a:r>
              <a:rPr lang="zh-CN" altLang="en-US" sz="2000" dirty="0">
                <a:solidFill>
                  <a:srgbClr val="FF0000"/>
                </a:solidFill>
              </a:rPr>
              <a:t>满单元读</a:t>
            </a:r>
            <a:endParaRPr lang="en-US" altLang="zh-CN" sz="2000" dirty="0">
              <a:solidFill>
                <a:srgbClr val="2E4BFA"/>
              </a:solidFill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		 …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   remove an item from buffer to </a:t>
            </a:r>
            <a:r>
              <a:rPr lang="en-US" altLang="zh-CN" b="1" dirty="0" err="1"/>
              <a:t>nextc</a:t>
            </a:r>
            <a:endParaRPr lang="en-US" altLang="zh-CN" b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		 …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   signal(mutex);    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>
                <a:solidFill>
                  <a:srgbClr val="2E4BFA"/>
                </a:solidFill>
              </a:rPr>
              <a:t>                                  </a:t>
            </a:r>
            <a:r>
              <a:rPr lang="en-US" altLang="zh-CN" sz="2000" dirty="0">
                <a:solidFill>
                  <a:srgbClr val="2E4BFA"/>
                </a:solidFill>
              </a:rPr>
              <a:t>/*</a:t>
            </a:r>
            <a:r>
              <a:rPr lang="zh-CN" altLang="en-US" sz="2000" dirty="0">
                <a:solidFill>
                  <a:srgbClr val="2E4BFA"/>
                </a:solidFill>
              </a:rPr>
              <a:t>允许其它进程访问</a:t>
            </a:r>
            <a:endParaRPr lang="en-US" altLang="zh-CN" sz="2000" dirty="0">
              <a:solidFill>
                <a:srgbClr val="2E4BFA"/>
              </a:solidFill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   signal(</a:t>
            </a:r>
            <a:r>
              <a:rPr lang="en-US" altLang="zh-CN" b="1" dirty="0">
                <a:solidFill>
                  <a:srgbClr val="2E4BFA"/>
                </a:solidFill>
              </a:rPr>
              <a:t>empty</a:t>
            </a:r>
            <a:r>
              <a:rPr lang="en-US" altLang="zh-CN" b="1" dirty="0"/>
              <a:t>); 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sz="2200" b="1" dirty="0"/>
              <a:t>                                    </a:t>
            </a:r>
            <a:r>
              <a:rPr lang="en-US" altLang="zh-CN" sz="2000" dirty="0">
                <a:solidFill>
                  <a:srgbClr val="2E4BFA"/>
                </a:solidFill>
              </a:rPr>
              <a:t>/*</a:t>
            </a:r>
            <a:r>
              <a:rPr lang="zh-CN" altLang="en-US" sz="2000" dirty="0">
                <a:solidFill>
                  <a:srgbClr val="2E4BFA"/>
                </a:solidFill>
              </a:rPr>
              <a:t>空单元数加</a:t>
            </a:r>
            <a:r>
              <a:rPr lang="en-US" altLang="zh-CN" sz="2000" dirty="0">
                <a:solidFill>
                  <a:srgbClr val="2E4BFA"/>
                </a:solidFill>
              </a:rPr>
              <a:t>1</a:t>
            </a:r>
            <a:r>
              <a:rPr lang="zh-CN" altLang="en-US" sz="2000" dirty="0">
                <a:solidFill>
                  <a:srgbClr val="2E4BFA"/>
                </a:solidFill>
              </a:rPr>
              <a:t>，唤醒被阻塞的生产者</a:t>
            </a:r>
            <a:endParaRPr lang="en-US" altLang="zh-CN" sz="2000" dirty="0">
              <a:solidFill>
                <a:srgbClr val="2E4BFA"/>
              </a:solidFill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		 …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	consume the item in </a:t>
            </a:r>
            <a:r>
              <a:rPr lang="en-US" altLang="zh-CN" b="1" dirty="0" err="1"/>
              <a:t>nextc</a:t>
            </a:r>
            <a:endParaRPr lang="en-US" altLang="zh-CN" b="1" dirty="0"/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		 …</a:t>
            </a:r>
          </a:p>
          <a:p>
            <a:pPr>
              <a:lnSpc>
                <a:spcPct val="8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597025" algn="l"/>
                <a:tab pos="1941513" algn="l"/>
                <a:tab pos="2286000" algn="l"/>
              </a:tabLst>
            </a:pPr>
            <a:r>
              <a:rPr lang="en-US" altLang="zh-CN" b="1" dirty="0"/>
              <a:t>		} while (1);</a:t>
            </a:r>
          </a:p>
          <a:p>
            <a:pPr>
              <a:lnSpc>
                <a:spcPct val="80000"/>
              </a:lnSpc>
              <a:tabLst>
                <a:tab pos="1597025" algn="l"/>
                <a:tab pos="1941513" algn="l"/>
                <a:tab pos="2286000" algn="l"/>
              </a:tabLst>
            </a:pP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59B7DD9-D1CD-4FAE-B030-150BEBBE01AD}"/>
              </a:ext>
            </a:extLst>
          </p:cNvPr>
          <p:cNvSpPr/>
          <p:nvPr/>
        </p:nvSpPr>
        <p:spPr>
          <a:xfrm rot="10800000" flipV="1">
            <a:off x="1505315" y="269679"/>
            <a:ext cx="1566171" cy="4948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producer</a:t>
            </a:r>
            <a:endParaRPr lang="zh-CN" altLang="en-US" sz="2400" b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D69C747-96DA-4D6D-AFE1-940DB9C33CE1}"/>
              </a:ext>
            </a:extLst>
          </p:cNvPr>
          <p:cNvSpPr/>
          <p:nvPr/>
        </p:nvSpPr>
        <p:spPr>
          <a:xfrm rot="10800000" flipV="1">
            <a:off x="7171009" y="269680"/>
            <a:ext cx="1566171" cy="4948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consumer</a:t>
            </a:r>
            <a:endParaRPr lang="zh-CN" altLang="en-US" sz="2400" b="1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0E4CA35-79DE-4B7A-90CD-75078AB40C63}"/>
              </a:ext>
            </a:extLst>
          </p:cNvPr>
          <p:cNvCxnSpPr/>
          <p:nvPr/>
        </p:nvCxnSpPr>
        <p:spPr>
          <a:xfrm flipH="1" flipV="1">
            <a:off x="2360990" y="1683657"/>
            <a:ext cx="4213981" cy="3018972"/>
          </a:xfrm>
          <a:prstGeom prst="straightConnector1">
            <a:avLst/>
          </a:prstGeom>
          <a:ln w="12700">
            <a:solidFill>
              <a:srgbClr val="2E4B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43FC7F-B538-474C-B252-055BDF42335F}"/>
              </a:ext>
            </a:extLst>
          </p:cNvPr>
          <p:cNvCxnSpPr/>
          <p:nvPr/>
        </p:nvCxnSpPr>
        <p:spPr>
          <a:xfrm flipV="1">
            <a:off x="2133600" y="1770743"/>
            <a:ext cx="4891314" cy="33915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1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1F8C2-800A-413D-B78E-72351FB5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592A3-C6BD-414D-BED5-B51EB7B0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Shared-memory solution to bounded-buffer problem (Chapter 3)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/>
              <a:t>allows at most </a:t>
            </a:r>
            <a:r>
              <a:rPr lang="en-US" altLang="zh-CN" sz="2400" i="1" dirty="0">
                <a:solidFill>
                  <a:srgbClr val="FF0000"/>
                </a:solidFill>
              </a:rPr>
              <a:t>n</a:t>
            </a:r>
            <a:r>
              <a:rPr lang="en-US" altLang="zh-CN" sz="2400" i="1" dirty="0"/>
              <a:t> </a:t>
            </a:r>
            <a:r>
              <a:rPr lang="en-US" altLang="zh-CN" sz="2400" dirty="0"/>
              <a:t>– 1 items in buffer at the same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/>
              <a:t>adding a variable </a:t>
            </a:r>
            <a:r>
              <a:rPr lang="en-US" altLang="zh-CN" sz="2400" i="1" dirty="0">
                <a:solidFill>
                  <a:srgbClr val="FF0000"/>
                </a:solidFill>
              </a:rPr>
              <a:t>counter</a:t>
            </a:r>
            <a:r>
              <a:rPr lang="en-US" altLang="zh-CN" sz="2400" dirty="0"/>
              <a:t>, initialized to 0 and incremented each time a new item is added to the buffer </a:t>
            </a:r>
            <a:endParaRPr lang="en-US" altLang="zh-CN" sz="1800" dirty="0"/>
          </a:p>
          <a:p>
            <a:pPr lvl="1" eaLnBrk="1" hangingPunct="1">
              <a:lnSpc>
                <a:spcPct val="80000"/>
              </a:lnSpc>
            </a:pPr>
            <a:endParaRPr lang="en-US" altLang="zh-CN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Codes for bounded-buffer problem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400" b="1" dirty="0"/>
              <a:t>   #define </a:t>
            </a:r>
            <a:r>
              <a:rPr lang="en-US" altLang="zh-CN" sz="2400" b="1" dirty="0">
                <a:solidFill>
                  <a:srgbClr val="FF0000"/>
                </a:solidFill>
              </a:rPr>
              <a:t>BUFFER</a:t>
            </a:r>
            <a:r>
              <a:rPr lang="en-US" altLang="zh-CN" sz="2400" b="1" dirty="0"/>
              <a:t>_SIZE 10</a:t>
            </a:r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typedef struct {</a:t>
            </a:r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	. . .</a:t>
            </a:r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} item</a:t>
            </a:r>
            <a:r>
              <a:rPr lang="en-US" altLang="zh-CN" sz="2400" dirty="0"/>
              <a:t>;</a:t>
            </a:r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item buffer[BUFFER_SIZE];</a:t>
            </a:r>
          </a:p>
          <a:p>
            <a:pPr lvl="3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b="1" dirty="0"/>
              <a:t>int</a:t>
            </a:r>
            <a:r>
              <a:rPr lang="en-US" altLang="zh-CN" sz="2400" b="1" dirty="0">
                <a:solidFill>
                  <a:schemeClr val="folHlink"/>
                </a:solidFill>
              </a:rPr>
              <a:t> </a:t>
            </a:r>
            <a:r>
              <a:rPr lang="en-US" altLang="zh-CN" sz="2400" b="1" dirty="0">
                <a:solidFill>
                  <a:srgbClr val="2E4BFA"/>
                </a:solidFill>
              </a:rPr>
              <a:t>in</a:t>
            </a:r>
            <a:r>
              <a:rPr lang="en-US" altLang="zh-CN" sz="2400" b="1" dirty="0"/>
              <a:t> = 0; int </a:t>
            </a:r>
            <a:r>
              <a:rPr lang="en-US" altLang="zh-CN" sz="2400" b="1" dirty="0">
                <a:solidFill>
                  <a:srgbClr val="2E4BFA"/>
                </a:solidFill>
              </a:rPr>
              <a:t>out</a:t>
            </a:r>
            <a:r>
              <a:rPr lang="en-US" altLang="zh-CN" sz="2400" b="1" dirty="0"/>
              <a:t> = 0; int </a:t>
            </a:r>
            <a:r>
              <a:rPr lang="en-US" altLang="zh-CN" sz="2400" b="1" dirty="0">
                <a:solidFill>
                  <a:srgbClr val="2E4BFA"/>
                </a:solidFill>
              </a:rPr>
              <a:t>counter</a:t>
            </a:r>
            <a:r>
              <a:rPr lang="en-US" altLang="zh-CN" sz="2400" b="1" dirty="0"/>
              <a:t> = 0;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98794-2C14-4826-BC10-A2DC5FF8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CF8BC-755B-4824-8967-CBFB3F0DA3B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A38C50-007A-48EE-8CA3-94EAF41D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333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5126F-C08A-4E05-BE31-09D34FC4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上机作业</a:t>
            </a:r>
            <a:r>
              <a:rPr lang="en-US" altLang="zh-CN" dirty="0"/>
              <a:t>/</a:t>
            </a:r>
            <a:r>
              <a:rPr lang="zh-CN" altLang="en-US" dirty="0"/>
              <a:t>试题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D31ED-208D-4886-B491-54B83FAFF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An assembly line is to produce </a:t>
            </a:r>
            <a:r>
              <a:rPr lang="en-US" altLang="zh-CN" sz="2000" dirty="0">
                <a:solidFill>
                  <a:srgbClr val="2E4BFA"/>
                </a:solidFill>
              </a:rPr>
              <a:t>a</a:t>
            </a:r>
            <a:r>
              <a:rPr lang="en-US" altLang="zh-CN" sz="2000" dirty="0"/>
              <a:t> product 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en-US" altLang="zh-CN" sz="2000" dirty="0"/>
              <a:t> with </a:t>
            </a:r>
            <a:r>
              <a:rPr lang="en-US" altLang="zh-CN" sz="2000" dirty="0">
                <a:solidFill>
                  <a:srgbClr val="2E4BFA"/>
                </a:solidFill>
              </a:rPr>
              <a:t>four</a:t>
            </a:r>
            <a:r>
              <a:rPr lang="en-US" altLang="zh-CN" sz="2000" dirty="0"/>
              <a:t> part 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s, and </a:t>
            </a:r>
            <a:r>
              <a:rPr lang="en-US" altLang="zh-CN" sz="2000" dirty="0">
                <a:solidFill>
                  <a:srgbClr val="2E4BFA"/>
                </a:solidFill>
              </a:rPr>
              <a:t>three</a:t>
            </a:r>
            <a:r>
              <a:rPr lang="en-US" altLang="zh-CN" sz="2000" dirty="0"/>
              <a:t> part </a:t>
            </a:r>
            <a:r>
              <a:rPr lang="en-US" altLang="zh-CN" sz="2000" dirty="0">
                <a:solidFill>
                  <a:srgbClr val="FF0000"/>
                </a:solidFill>
              </a:rPr>
              <a:t>B</a:t>
            </a:r>
            <a:r>
              <a:rPr lang="en-US" altLang="zh-CN" sz="2000" dirty="0"/>
              <a:t>s 【C = 4A + 3B】</a:t>
            </a:r>
          </a:p>
          <a:p>
            <a:r>
              <a:rPr lang="en-US" altLang="zh-CN" sz="2000" dirty="0"/>
              <a:t>The worker of machining(</a:t>
            </a:r>
            <a:r>
              <a:rPr lang="zh-CN" altLang="zh-CN" sz="2000" dirty="0"/>
              <a:t>加工</a:t>
            </a:r>
            <a:r>
              <a:rPr lang="en-US" altLang="zh-CN" sz="2000" dirty="0"/>
              <a:t>) A and worker of machining B will produce </a:t>
            </a:r>
            <a:r>
              <a:rPr lang="en-US" altLang="zh-CN" sz="2000" dirty="0">
                <a:solidFill>
                  <a:srgbClr val="2E4BFA"/>
                </a:solidFill>
              </a:rPr>
              <a:t>two part As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2E4BFA"/>
                </a:solidFill>
              </a:rPr>
              <a:t>one part B </a:t>
            </a:r>
            <a:r>
              <a:rPr lang="en-US" altLang="zh-CN" sz="2000" dirty="0"/>
              <a:t>independently each time. Then the two part As or one part B will be moved to the station(</a:t>
            </a:r>
            <a:r>
              <a:rPr lang="zh-CN" altLang="zh-CN" sz="2000" dirty="0"/>
              <a:t>工作台</a:t>
            </a:r>
            <a:r>
              <a:rPr lang="en-US" altLang="zh-CN" sz="2000" dirty="0"/>
              <a:t>), which can hold at most </a:t>
            </a:r>
            <a:r>
              <a:rPr lang="en-US" altLang="zh-CN" sz="2000" dirty="0">
                <a:solidFill>
                  <a:srgbClr val="2E4BFA"/>
                </a:solidFill>
              </a:rPr>
              <a:t>12 of part As and part Bs</a:t>
            </a:r>
            <a:r>
              <a:rPr lang="en-US" altLang="zh-CN" sz="2000" dirty="0"/>
              <a:t> altogether</a:t>
            </a:r>
          </a:p>
          <a:p>
            <a:r>
              <a:rPr lang="en-US" altLang="zh-CN" sz="2000" dirty="0"/>
              <a:t>Two part As must be put onto the station simultaneously</a:t>
            </a:r>
          </a:p>
          <a:p>
            <a:pPr lvl="1"/>
            <a:r>
              <a:rPr lang="en-US" altLang="zh-CN" sz="2000" u="sng" dirty="0">
                <a:solidFill>
                  <a:srgbClr val="FF0000"/>
                </a:solidFill>
              </a:rPr>
              <a:t>worker A</a:t>
            </a:r>
            <a:r>
              <a:rPr lang="zh-CN" altLang="en-US" sz="2000" u="sng" dirty="0">
                <a:solidFill>
                  <a:srgbClr val="FF0000"/>
                </a:solidFill>
              </a:rPr>
              <a:t>一次生产</a:t>
            </a:r>
            <a:r>
              <a:rPr lang="en-US" altLang="zh-CN" sz="2000" u="sng" dirty="0">
                <a:solidFill>
                  <a:srgbClr val="FF0000"/>
                </a:solidFill>
              </a:rPr>
              <a:t>2</a:t>
            </a:r>
            <a:r>
              <a:rPr lang="zh-CN" altLang="en-US" sz="2000" u="sng" dirty="0">
                <a:solidFill>
                  <a:srgbClr val="FF0000"/>
                </a:solidFill>
              </a:rPr>
              <a:t>个</a:t>
            </a:r>
            <a:r>
              <a:rPr lang="en-US" altLang="zh-CN" sz="2000" u="sng" dirty="0">
                <a:solidFill>
                  <a:srgbClr val="FF0000"/>
                </a:solidFill>
              </a:rPr>
              <a:t>A</a:t>
            </a:r>
            <a:r>
              <a:rPr lang="zh-CN" altLang="en-US" sz="2000" u="sng" dirty="0">
                <a:solidFill>
                  <a:srgbClr val="FF0000"/>
                </a:solidFill>
              </a:rPr>
              <a:t>，必须一次性放入工作台</a:t>
            </a:r>
            <a:endParaRPr lang="en-US" altLang="zh-CN" sz="2000" u="sng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The workers must exclusively put a part on the station or get it from the station. In addition, the worker to make </a:t>
            </a:r>
            <a:r>
              <a:rPr lang="en-US" altLang="zh-CN" sz="2000" dirty="0">
                <a:solidFill>
                  <a:srgbClr val="FF0000"/>
                </a:solidFill>
              </a:rPr>
              <a:t>C must get all part of As and Bs for one product once</a:t>
            </a:r>
            <a:r>
              <a:rPr lang="en-US" altLang="zh-CN" sz="2000" dirty="0"/>
              <a:t>. </a:t>
            </a:r>
          </a:p>
          <a:p>
            <a:pPr lvl="1"/>
            <a:r>
              <a:rPr lang="en-US" altLang="zh-CN" sz="2000" dirty="0"/>
              <a:t>worker C</a:t>
            </a:r>
            <a:r>
              <a:rPr lang="zh-CN" altLang="en-US" sz="2000" dirty="0"/>
              <a:t>必须一次性获得所需的</a:t>
            </a:r>
            <a:r>
              <a:rPr lang="en-US" altLang="zh-CN" sz="2000" dirty="0"/>
              <a:t>4</a:t>
            </a:r>
            <a:r>
              <a:rPr lang="zh-CN" altLang="en-US" sz="2000" dirty="0"/>
              <a:t>个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B</a:t>
            </a:r>
            <a:endParaRPr lang="zh-CN" altLang="zh-CN" sz="2000" dirty="0"/>
          </a:p>
          <a:p>
            <a:r>
              <a:rPr lang="en-US" altLang="zh-CN" sz="2000" dirty="0"/>
              <a:t>Using semaphores to coordinate the three workers who are machining part A, part B and the product C to manufacture the product without deadlock. It is required that</a:t>
            </a:r>
            <a:endParaRPr lang="en-US" altLang="zh-CN" sz="2400" dirty="0">
              <a:latin typeface="Times New Roman" pitchFamily="18" charset="0"/>
            </a:endParaRPr>
          </a:p>
          <a:p>
            <a:pPr marL="573088" lvl="1" indent="-187325" eaLnBrk="1" hangingPunct="1"/>
            <a:r>
              <a:rPr lang="en-US" altLang="zh-CN" sz="2000" dirty="0"/>
              <a:t>(1) definition and initial value of each semaphore, and</a:t>
            </a:r>
          </a:p>
          <a:p>
            <a:pPr marL="573088" lvl="1" indent="-187325" eaLnBrk="1" hangingPunct="1"/>
            <a:r>
              <a:rPr lang="en-US" altLang="zh-CN" sz="2000" dirty="0"/>
              <a:t>(2) the algorithm to coordinate the production process for the three workers</a:t>
            </a:r>
            <a:endParaRPr lang="zh-CN" altLang="zh-CN" sz="2000" dirty="0"/>
          </a:p>
          <a:p>
            <a:pPr marL="0" indent="0">
              <a:buNone/>
            </a:pPr>
            <a:r>
              <a:rPr lang="en-US" altLang="zh-CN" sz="2000" dirty="0"/>
              <a:t> should be given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50DDF-15C3-4033-B5E8-000F2C0E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B3CB-8C45-4B44-B470-34FD7A80D33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EAF9AC-4C87-4F5F-9DDD-5F8D6D24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84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D74DB-E45E-4DAE-983F-7D86BE0E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Cautions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C34E1-7A70-4EAE-A689-5564D04FF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2058988" algn="l"/>
                <a:tab pos="2459038" algn="l"/>
              </a:tabLst>
            </a:pPr>
            <a:r>
              <a:rPr lang="en-US" altLang="zh-CN" dirty="0"/>
              <a:t>To avoid deadlock, </a:t>
            </a:r>
          </a:p>
          <a:p>
            <a:pPr lvl="1" indent="-220663">
              <a:tabLst>
                <a:tab pos="2058988" algn="l"/>
                <a:tab pos="2459038" algn="l"/>
              </a:tabLst>
            </a:pPr>
            <a:r>
              <a:rPr lang="en-US" altLang="zh-CN" dirty="0"/>
              <a:t>for the producer processes, the operation </a:t>
            </a:r>
            <a:r>
              <a:rPr lang="en-US" altLang="zh-CN" dirty="0">
                <a:solidFill>
                  <a:srgbClr val="2E4BFA"/>
                </a:solidFill>
              </a:rPr>
              <a:t>wait(empty) </a:t>
            </a:r>
            <a:r>
              <a:rPr lang="en-US" altLang="zh-CN" dirty="0"/>
              <a:t>should be executed before </a:t>
            </a:r>
            <a:r>
              <a:rPr lang="en-US" altLang="zh-CN" dirty="0">
                <a:solidFill>
                  <a:srgbClr val="2E4BFA"/>
                </a:solidFill>
              </a:rPr>
              <a:t>wait(mutex)</a:t>
            </a:r>
          </a:p>
          <a:p>
            <a:pPr lvl="2" indent="-220663">
              <a:tabLst>
                <a:tab pos="2058988" algn="l"/>
                <a:tab pos="2459038" algn="l"/>
              </a:tabLst>
            </a:pPr>
            <a:r>
              <a:rPr lang="zh-CN" altLang="en-US" dirty="0"/>
              <a:t>先判断有无空单元（是否有访问</a:t>
            </a:r>
            <a:r>
              <a:rPr lang="en-US" altLang="zh-CN" dirty="0"/>
              <a:t>buffer</a:t>
            </a:r>
            <a:r>
              <a:rPr lang="zh-CN" altLang="en-US" dirty="0"/>
              <a:t>的必要），再执行</a:t>
            </a:r>
            <a:r>
              <a:rPr lang="en-US" altLang="zh-CN" i="1" dirty="0"/>
              <a:t>wait</a:t>
            </a:r>
            <a:r>
              <a:rPr lang="en-US" altLang="zh-CN" dirty="0"/>
              <a:t>(mutex)</a:t>
            </a:r>
            <a:r>
              <a:rPr lang="zh-CN" altLang="en-US" dirty="0"/>
              <a:t>，获取对</a:t>
            </a:r>
            <a:r>
              <a:rPr lang="en-US" altLang="zh-CN" dirty="0"/>
              <a:t>buffer</a:t>
            </a:r>
            <a:r>
              <a:rPr lang="zh-CN" altLang="en-US" dirty="0"/>
              <a:t>的访问权</a:t>
            </a:r>
          </a:p>
          <a:p>
            <a:pPr lvl="1" indent="-220663">
              <a:tabLst>
                <a:tab pos="2058988" algn="l"/>
                <a:tab pos="2459038" algn="l"/>
              </a:tabLst>
            </a:pPr>
            <a:r>
              <a:rPr lang="en-US" altLang="zh-CN" dirty="0"/>
              <a:t> for the consumer processes, the operation </a:t>
            </a:r>
            <a:r>
              <a:rPr lang="en-US" altLang="zh-CN" dirty="0">
                <a:solidFill>
                  <a:srgbClr val="2E4BFA"/>
                </a:solidFill>
              </a:rPr>
              <a:t>wait(full) </a:t>
            </a:r>
            <a:r>
              <a:rPr lang="en-US" altLang="zh-CN" dirty="0"/>
              <a:t>should be executed before </a:t>
            </a:r>
            <a:r>
              <a:rPr lang="en-US" altLang="zh-CN" dirty="0">
                <a:solidFill>
                  <a:srgbClr val="2E4BFA"/>
                </a:solidFill>
              </a:rPr>
              <a:t>wait(mutex)</a:t>
            </a:r>
          </a:p>
          <a:p>
            <a:pPr lvl="2" indent="-220663">
              <a:tabLst>
                <a:tab pos="2058988" algn="l"/>
                <a:tab pos="2459038" algn="l"/>
              </a:tabLst>
            </a:pPr>
            <a:r>
              <a:rPr lang="zh-CN" altLang="en-US" dirty="0"/>
              <a:t>先判断有无满单元（是否有访问</a:t>
            </a:r>
            <a:r>
              <a:rPr lang="en-US" altLang="zh-CN" dirty="0"/>
              <a:t>buffer</a:t>
            </a:r>
            <a:r>
              <a:rPr lang="zh-CN" altLang="en-US" dirty="0"/>
              <a:t>的必要），再执行</a:t>
            </a:r>
            <a:r>
              <a:rPr lang="en-US" altLang="zh-CN" i="1" dirty="0"/>
              <a:t>wait</a:t>
            </a:r>
            <a:r>
              <a:rPr lang="en-US" altLang="zh-CN" dirty="0"/>
              <a:t>(mutex)</a:t>
            </a:r>
            <a:r>
              <a:rPr lang="zh-CN" altLang="en-US" dirty="0"/>
              <a:t>，获取对</a:t>
            </a:r>
            <a:r>
              <a:rPr lang="en-US" altLang="zh-CN" dirty="0"/>
              <a:t>buffer</a:t>
            </a:r>
            <a:r>
              <a:rPr lang="zh-CN" altLang="en-US" dirty="0"/>
              <a:t>的访问权</a:t>
            </a:r>
            <a:endParaRPr lang="en-US" altLang="zh-CN" dirty="0"/>
          </a:p>
          <a:p>
            <a:pPr>
              <a:lnSpc>
                <a:spcPct val="110000"/>
              </a:lnSpc>
              <a:tabLst>
                <a:tab pos="2058988" algn="l"/>
                <a:tab pos="2459038" algn="l"/>
              </a:tabLst>
            </a:pPr>
            <a:r>
              <a:rPr lang="zh-CN" altLang="en-US" dirty="0"/>
              <a:t>如果</a:t>
            </a:r>
            <a:r>
              <a:rPr lang="en-US" altLang="zh-CN" dirty="0"/>
              <a:t>wait</a:t>
            </a:r>
            <a:r>
              <a:rPr lang="zh-CN" altLang="en-US" dirty="0"/>
              <a:t>操作执行顺序不当，有可能产生死锁</a:t>
            </a:r>
          </a:p>
          <a:p>
            <a:pPr>
              <a:lnSpc>
                <a:spcPct val="110000"/>
              </a:lnSpc>
              <a:tabLst>
                <a:tab pos="2058988" algn="l"/>
                <a:tab pos="2459038" algn="l"/>
              </a:tabLst>
            </a:pPr>
            <a:r>
              <a:rPr lang="en-US" altLang="zh-CN" dirty="0"/>
              <a:t>In exit sections, producers/consumers release the buffer at first by signal(mutex), to permit other producers/consumers to access the buffer as early as possible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F64C2-B1DF-4097-9F96-104FB981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7B081-6D2F-4450-A947-296DAAE2731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F76A47-B330-4169-ABFD-F6DA9E53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03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6E6A0-5670-4FFE-978D-4CA1D075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71051-C1E7-43D0-9413-20CEAD07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1212"/>
                </a:solidFill>
                <a:cs typeface="Times New Roman" panose="02020603050405020304" pitchFamily="18" charset="0"/>
              </a:rPr>
              <a:t>Unix/Linux</a:t>
            </a:r>
            <a:r>
              <a:rPr lang="zh-CN" altLang="zh-CN" dirty="0">
                <a:solidFill>
                  <a:srgbClr val="121212"/>
                </a:solidFill>
                <a:cs typeface="Times New Roman" panose="02020603050405020304" pitchFamily="18" charset="0"/>
              </a:rPr>
              <a:t>系统提供了两类标准信号量</a:t>
            </a:r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solidFill>
                  <a:srgbClr val="121212"/>
                </a:solidFill>
                <a:cs typeface="Times New Roman" panose="02020603050405020304" pitchFamily="18" charset="0"/>
              </a:rPr>
              <a:t>System V, POSIX/</a:t>
            </a:r>
            <a:r>
              <a:rPr lang="en-US" altLang="zh-CN" dirty="0" err="1">
                <a:solidFill>
                  <a:srgbClr val="121212"/>
                </a:solidFill>
                <a:cs typeface="Times New Roman" panose="02020603050405020304" pitchFamily="18" charset="0"/>
              </a:rPr>
              <a:t>Pthread</a:t>
            </a:r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121212"/>
                </a:solidFill>
                <a:effectLst/>
                <a:cs typeface="Times New Roman" panose="02020603050405020304" pitchFamily="18" charset="0"/>
              </a:rPr>
              <a:t>POSIX/</a:t>
            </a:r>
            <a:r>
              <a:rPr lang="en-US" altLang="zh-CN" dirty="0" err="1">
                <a:solidFill>
                  <a:srgbClr val="121212"/>
                </a:solidFill>
                <a:effectLst/>
                <a:cs typeface="Times New Roman" panose="02020603050405020304" pitchFamily="18" charset="0"/>
              </a:rPr>
              <a:t>Pthread</a:t>
            </a:r>
            <a:r>
              <a:rPr lang="zh-CN" altLang="zh-CN" dirty="0">
                <a:solidFill>
                  <a:srgbClr val="121212"/>
                </a:solidFill>
                <a:effectLst/>
                <a:cs typeface="Times New Roman" panose="02020603050405020304" pitchFamily="18" charset="0"/>
              </a:rPr>
              <a:t>信号量接口</a:t>
            </a:r>
            <a:endParaRPr lang="en-US" altLang="zh-CN" dirty="0">
              <a:solidFill>
                <a:srgbClr val="121212"/>
              </a:solidFill>
              <a:effectLst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121212"/>
                </a:solidFill>
                <a:cs typeface="Times New Roman" panose="02020603050405020304" pitchFamily="18" charset="0"/>
              </a:rPr>
              <a:t>信号量定义</a:t>
            </a:r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b="1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union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     {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b="1" kern="0" dirty="0">
                <a:solidFill>
                  <a:srgbClr val="175199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char</a:t>
            </a: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__size[__SIZEOF_SEM_T];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b="1" kern="100" dirty="0">
                <a:solidFill>
                  <a:srgbClr val="175199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b="1" kern="0" dirty="0">
                <a:solidFill>
                  <a:srgbClr val="175199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175199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  <a:cs typeface="Times New Roman" panose="02020603050405020304" pitchFamily="18" charset="0"/>
              </a:rPr>
              <a:t> __align;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</a:rPr>
              <a:t>          } </a:t>
            </a:r>
            <a:r>
              <a:rPr lang="en-US" altLang="zh-CN" kern="0" dirty="0" err="1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</a:rPr>
              <a:t>sem_t</a:t>
            </a:r>
            <a:r>
              <a:rPr lang="en-US" altLang="zh-CN" kern="0" dirty="0">
                <a:solidFill>
                  <a:srgbClr val="121212"/>
                </a:solidFill>
                <a:effectLst/>
                <a:latin typeface="Calibri" panose="020F0502020204030204" pitchFamily="34" charset="0"/>
                <a:ea typeface="等线 Light" panose="02010600030101010101" pitchFamily="2" charset="-122"/>
              </a:rPr>
              <a:t>;</a:t>
            </a:r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121212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30038E-F20A-48CC-9B36-ABFB9249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FA99-08CE-424A-82E0-29B66CA608D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224843-D664-4AF2-8B61-45D44FD5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854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DB3ED-440B-4C9B-B269-126AC68A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80206-B339-4451-B496-638A70B6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2486398" cy="6237766"/>
          </a:xfrm>
        </p:spPr>
        <p:txBody>
          <a:bodyPr>
            <a:normAutofit/>
          </a:bodyPr>
          <a:lstStyle/>
          <a:p>
            <a:r>
              <a:rPr lang="zh-CN" altLang="en-US" dirty="0"/>
              <a:t>信号量初始化</a:t>
            </a:r>
            <a:r>
              <a:rPr lang="en-US" altLang="zh-CN" dirty="0"/>
              <a:t>/</a:t>
            </a:r>
            <a:r>
              <a:rPr lang="zh-CN" altLang="en-US" dirty="0"/>
              <a:t>赋初值</a:t>
            </a:r>
            <a:endParaRPr lang="en-US" altLang="zh-CN" dirty="0"/>
          </a:p>
          <a:p>
            <a:pPr lvl="1"/>
            <a:r>
              <a:rPr lang="en-US" altLang="zh-CN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/Initialize semaphore object SEM to VALUE.  If PSHARED then share it</a:t>
            </a:r>
            <a:r>
              <a:rPr lang="en-US" altLang="zh-CN" kern="100" dirty="0"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with other processes/</a:t>
            </a:r>
            <a:endParaRPr lang="zh-CN" altLang="zh-CN" sz="2400" kern="10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indent="0" algn="l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b="1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       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extern int </a:t>
            </a:r>
            <a:r>
              <a:rPr lang="en-US" altLang="zh-CN" sz="2400" kern="0" dirty="0" err="1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sem_init</a:t>
            </a:r>
            <a:r>
              <a:rPr lang="en-US" altLang="zh-CN" sz="2400" kern="0" dirty="0">
                <a:solidFill>
                  <a:srgbClr val="FF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(</a:t>
            </a:r>
            <a:r>
              <a:rPr lang="en-US" altLang="zh-CN" sz="2400" kern="0" dirty="0" err="1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sem_t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*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__</a:t>
            </a:r>
            <a:r>
              <a:rPr lang="en-US" altLang="zh-CN" sz="2400" kern="0" dirty="0" err="1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sem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n-US" altLang="zh-CN" sz="2400" b="1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int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__</a:t>
            </a:r>
            <a:r>
              <a:rPr lang="en-US" altLang="zh-CN" sz="2400" kern="0" dirty="0" err="1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pshared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n-US" altLang="zh-CN" sz="2400" b="1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unsigned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int</a:t>
            </a:r>
            <a:r>
              <a:rPr lang="en-US" altLang="zh-CN" sz="2400" kern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__value)</a:t>
            </a:r>
            <a:endParaRPr lang="zh-CN" altLang="zh-CN" sz="2400" kern="10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r>
              <a:rPr lang="zh-CN" altLang="en-US" dirty="0"/>
              <a:t>信号量</a:t>
            </a:r>
            <a:r>
              <a:rPr lang="en-US" altLang="zh-CN" dirty="0"/>
              <a:t>wait()</a:t>
            </a:r>
            <a:r>
              <a:rPr lang="zh-CN" altLang="en-US" dirty="0"/>
              <a:t>、</a:t>
            </a:r>
            <a:r>
              <a:rPr lang="en-US" altLang="zh-CN" dirty="0"/>
              <a:t>signal()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en-US" altLang="zh-CN" kern="0" dirty="0">
                <a:cs typeface="Times New Roman" panose="02020603050405020304" pitchFamily="18" charset="0"/>
              </a:rPr>
              <a:t>/* wait for SEM being posted./</a:t>
            </a:r>
            <a:endParaRPr lang="zh-CN" altLang="zh-CN" kern="0" dirty="0">
              <a:cs typeface="Times New Roman" panose="02020603050405020304" pitchFamily="18" charset="0"/>
            </a:endParaRPr>
          </a:p>
          <a:p>
            <a:pPr marL="357505" lvl="1" indent="0">
              <a:buFont typeface="Wingdings" panose="05000000000000000000" pitchFamily="2" charset="2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cs typeface="Times New Roman" panose="02020603050405020304" pitchFamily="18" charset="0"/>
              </a:rPr>
              <a:t>    extern int </a:t>
            </a:r>
            <a:r>
              <a:rPr lang="en-US" altLang="zh-CN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sem_wait</a:t>
            </a:r>
            <a:r>
              <a:rPr lang="en-US" altLang="zh-CN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cs typeface="Times New Roman" panose="02020603050405020304" pitchFamily="18" charset="0"/>
              </a:rPr>
              <a:t>sem_t</a:t>
            </a:r>
            <a:r>
              <a:rPr lang="en-US" altLang="zh-CN" kern="0" dirty="0">
                <a:cs typeface="Times New Roman" panose="02020603050405020304" pitchFamily="18" charset="0"/>
              </a:rPr>
              <a:t> *__</a:t>
            </a:r>
            <a:r>
              <a:rPr lang="en-US" altLang="zh-CN" kern="0" dirty="0" err="1">
                <a:cs typeface="Times New Roman" panose="02020603050405020304" pitchFamily="18" charset="0"/>
              </a:rPr>
              <a:t>sem</a:t>
            </a:r>
            <a:r>
              <a:rPr lang="en-US" altLang="zh-CN" kern="0" dirty="0">
                <a:cs typeface="Times New Roman" panose="02020603050405020304" pitchFamily="18" charset="0"/>
              </a:rPr>
              <a:t>)</a:t>
            </a:r>
            <a:endParaRPr lang="zh-CN" altLang="zh-CN" kern="0" dirty="0">
              <a:cs typeface="Times New Roman" panose="02020603050405020304" pitchFamily="18" charset="0"/>
            </a:endParaRPr>
          </a:p>
          <a:p>
            <a:r>
              <a:rPr lang="zh-CN" altLang="zh-CN" dirty="0"/>
              <a:t>获取信号量当前值</a:t>
            </a:r>
            <a:endParaRPr lang="en-US" altLang="zh-CN" dirty="0"/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999999"/>
                </a:solidFill>
                <a:cs typeface="Times New Roman" panose="02020603050405020304" pitchFamily="18" charset="0"/>
              </a:rPr>
              <a:t>/* Get current value of SEM and store it in *SVAL. */</a:t>
            </a:r>
            <a:endParaRPr lang="zh-CN" altLang="zh-CN" kern="100" dirty="0">
              <a:cs typeface="Times New Roman" panose="02020603050405020304" pitchFamily="18" charset="0"/>
            </a:endParaRPr>
          </a:p>
          <a:p>
            <a:pPr marL="357505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b="1" kern="0" dirty="0">
                <a:solidFill>
                  <a:srgbClr val="121212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kern="0" dirty="0">
                <a:cs typeface="Times New Roman" panose="02020603050405020304" pitchFamily="18" charset="0"/>
              </a:rPr>
              <a:t>extern int </a:t>
            </a:r>
            <a:r>
              <a:rPr lang="en-US" altLang="zh-CN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sem_getvalue</a:t>
            </a:r>
            <a:r>
              <a:rPr lang="en-US" altLang="zh-CN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cs typeface="Times New Roman" panose="02020603050405020304" pitchFamily="18" charset="0"/>
              </a:rPr>
              <a:t>sem_t</a:t>
            </a:r>
            <a:r>
              <a:rPr lang="en-US" altLang="zh-CN" kern="0" dirty="0">
                <a:cs typeface="Times New Roman" panose="02020603050405020304" pitchFamily="18" charset="0"/>
              </a:rPr>
              <a:t> *__restrict __</a:t>
            </a:r>
            <a:r>
              <a:rPr lang="en-US" altLang="zh-CN" kern="0" dirty="0" err="1">
                <a:cs typeface="Times New Roman" panose="02020603050405020304" pitchFamily="18" charset="0"/>
              </a:rPr>
              <a:t>sem</a:t>
            </a:r>
            <a:r>
              <a:rPr lang="en-US" altLang="zh-CN" kern="0" dirty="0">
                <a:cs typeface="Times New Roman" panose="02020603050405020304" pitchFamily="18" charset="0"/>
              </a:rPr>
              <a:t>, int *__restrict __</a:t>
            </a:r>
            <a:r>
              <a:rPr lang="en-US" altLang="zh-CN" kern="0" dirty="0" err="1">
                <a:cs typeface="Times New Roman" panose="02020603050405020304" pitchFamily="18" charset="0"/>
              </a:rPr>
              <a:t>sval</a:t>
            </a:r>
            <a:r>
              <a:rPr lang="en-US" altLang="zh-CN" kern="0" dirty="0"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dirty="0"/>
              <a:t>撤销信号量</a:t>
            </a:r>
            <a:endParaRPr lang="en-US" altLang="zh-CN" dirty="0"/>
          </a:p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999999"/>
                </a:solidFill>
                <a:effectLst/>
                <a:cs typeface="Times New Roman" panose="02020603050405020304" pitchFamily="18" charset="0"/>
              </a:rPr>
              <a:t>/* Free resources associated with semaphore object SEM*/</a:t>
            </a:r>
            <a:endParaRPr lang="zh-CN" altLang="zh-CN" kern="100" dirty="0">
              <a:effectLst/>
              <a:cs typeface="Times New Roman" panose="02020603050405020304" pitchFamily="18" charset="0"/>
            </a:endParaRPr>
          </a:p>
          <a:p>
            <a:pPr marL="357505" lvl="1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cs typeface="Times New Roman" panose="02020603050405020304" pitchFamily="18" charset="0"/>
              </a:rPr>
              <a:t>      extern int </a:t>
            </a:r>
            <a:r>
              <a:rPr lang="en-US" altLang="zh-CN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sem_destroy</a:t>
            </a:r>
            <a:r>
              <a:rPr lang="en-US" altLang="zh-CN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cs typeface="Times New Roman" panose="02020603050405020304" pitchFamily="18" charset="0"/>
              </a:rPr>
              <a:t>sem_t</a:t>
            </a:r>
            <a:r>
              <a:rPr lang="en-US" altLang="zh-CN" kern="0" dirty="0">
                <a:cs typeface="Times New Roman" panose="02020603050405020304" pitchFamily="18" charset="0"/>
              </a:rPr>
              <a:t> *__</a:t>
            </a:r>
            <a:r>
              <a:rPr lang="en-US" altLang="zh-CN" kern="0" dirty="0" err="1">
                <a:cs typeface="Times New Roman" panose="02020603050405020304" pitchFamily="18" charset="0"/>
              </a:rPr>
              <a:t>sem</a:t>
            </a:r>
            <a:r>
              <a:rPr lang="en-US" altLang="zh-CN" kern="0" dirty="0">
                <a:cs typeface="Times New Roman" panose="02020603050405020304" pitchFamily="18" charset="0"/>
              </a:rPr>
              <a:t>)</a:t>
            </a:r>
            <a:endParaRPr lang="zh-CN" altLang="zh-CN" kern="0" dirty="0"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EB904-F259-42BB-952D-D0E0DAA1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6CB0-2B53-43B1-8324-F65ECC091C2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859E0F-8E32-413E-9F1C-5CEB81DE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73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2156C65-A38C-41BE-A470-49818F7BDF15}"/>
              </a:ext>
            </a:extLst>
          </p:cNvPr>
          <p:cNvSpPr txBox="1">
            <a:spLocks/>
          </p:cNvSpPr>
          <p:nvPr/>
        </p:nvSpPr>
        <p:spPr>
          <a:xfrm>
            <a:off x="5852160" y="2704847"/>
            <a:ext cx="5496560" cy="97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cs typeface="Times New Roman" panose="02020603050405020304" pitchFamily="18" charset="0"/>
              </a:rPr>
              <a:t>/* Post SEM.    signal()</a:t>
            </a:r>
            <a:r>
              <a:rPr lang="zh-CN" altLang="zh-CN" kern="0" dirty="0">
                <a:cs typeface="Times New Roman" panose="02020603050405020304" pitchFamily="18" charset="0"/>
              </a:rPr>
              <a:t>操作</a:t>
            </a:r>
            <a:r>
              <a:rPr lang="en-US" altLang="zh-CN" kern="0" dirty="0">
                <a:cs typeface="Times New Roman" panose="02020603050405020304" pitchFamily="18" charset="0"/>
              </a:rPr>
              <a:t>/</a:t>
            </a:r>
            <a:endParaRPr lang="zh-CN" altLang="zh-CN" kern="0" dirty="0">
              <a:cs typeface="Times New Roman" panose="02020603050405020304" pitchFamily="18" charset="0"/>
            </a:endParaRPr>
          </a:p>
          <a:p>
            <a:pPr marL="357505" lvl="1" indent="0">
              <a:buFont typeface="Wingdings" panose="05000000000000000000" pitchFamily="2" charset="2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cs typeface="Times New Roman" panose="02020603050405020304" pitchFamily="18" charset="0"/>
              </a:rPr>
              <a:t>    extern int </a:t>
            </a:r>
            <a:r>
              <a:rPr lang="en-US" altLang="zh-CN" kern="0" dirty="0" err="1">
                <a:solidFill>
                  <a:srgbClr val="FF0000"/>
                </a:solidFill>
                <a:cs typeface="Times New Roman" panose="02020603050405020304" pitchFamily="18" charset="0"/>
              </a:rPr>
              <a:t>sem_post</a:t>
            </a:r>
            <a:r>
              <a:rPr lang="en-US" altLang="zh-CN" kern="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cs typeface="Times New Roman" panose="02020603050405020304" pitchFamily="18" charset="0"/>
              </a:rPr>
              <a:t>sem_t</a:t>
            </a:r>
            <a:r>
              <a:rPr lang="en-US" altLang="zh-CN" kern="0" dirty="0">
                <a:cs typeface="Times New Roman" panose="02020603050405020304" pitchFamily="18" charset="0"/>
              </a:rPr>
              <a:t> *__</a:t>
            </a:r>
            <a:r>
              <a:rPr lang="en-US" altLang="zh-CN" kern="0" dirty="0" err="1">
                <a:cs typeface="Times New Roman" panose="02020603050405020304" pitchFamily="18" charset="0"/>
              </a:rPr>
              <a:t>sem</a:t>
            </a:r>
            <a:r>
              <a:rPr lang="en-US" altLang="zh-CN" kern="0" dirty="0">
                <a:cs typeface="Times New Roman" panose="02020603050405020304" pitchFamily="18" charset="0"/>
              </a:rPr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365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1A28A-BF63-4FE7-85E0-CA84FED8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72838"/>
            <a:ext cx="11570400" cy="699796"/>
          </a:xfrm>
        </p:spPr>
        <p:txBody>
          <a:bodyPr/>
          <a:lstStyle/>
          <a:p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656DF-7364-49CB-B470-3D8FB300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360" y="772634"/>
            <a:ext cx="10422416" cy="58132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stdio.h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stdlib.h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errno.h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pthread.h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semaphore.h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#define N 10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typedef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环形队列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缓冲区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buffer[N];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互斥、空缓冲区、满缓冲区信号量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sem_t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mutex,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empty,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full;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4B91B-EA19-4E7A-B1D7-223FF80E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56B5-437E-4736-A1E1-80ED36056BF6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F87A32-C9CD-4CB3-863C-903DC880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475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AC5B9-A7ED-448D-B2DB-17A58976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5595D-DAF7-4C0F-861A-A6A5D39D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89438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初始化</a:t>
            </a:r>
            <a:endParaRPr lang="en-US" altLang="zh-CN" dirty="0"/>
          </a:p>
          <a:p>
            <a:pPr marL="1558925" lvl="4"/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stdio.h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stdlib.h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errno.h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pthread.h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semaphore.h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#define N 10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typedef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环形队列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缓冲区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item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buffer[N];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kumimoji="0" lang="zh-CN" altLang="en-US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互斥、空缓冲区、满缓冲区信号量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sem_t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mutex,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empty,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full;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zh-CN" sz="240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D4A576-4D32-4C5B-9E0B-1F04E7A5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28B9-EFBE-48E5-9157-1F34BD86C63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124ECC-58A6-467A-9E2D-2E6DDAEB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72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2F699-89A7-4B90-B235-D6C2DA50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3648-EA3D-489C-B9B5-A23F1D2AA9F7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A57396-1017-4EAA-9D87-34CD838C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76</a:t>
            </a:fld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4D7B09-1E10-4E71-9139-E40644DDB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00" y="837619"/>
            <a:ext cx="9766368" cy="53707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void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show_buffer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() {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	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("in=%d, out=%d\n", in, out);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("[");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if(in == out) // </a:t>
            </a:r>
            <a:r>
              <a:rPr lang="zh-CN" altLang="en-US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满了		</a:t>
            </a:r>
            <a:endParaRPr lang="en-US" altLang="zh-CN" sz="2200" dirty="0">
              <a:latin typeface="Calibri" panose="020F0502020204030204" pitchFamily="34" charset="0"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for(int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=0;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&lt;N; ++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("%2d", buffer[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]);                               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	else if(out &lt; in)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	                 for(int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=out; (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i%N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)&lt;in; ++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("%2d", buffer[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]);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else {	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for(int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=out;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&lt;N; ++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	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("%2d", buffer[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]);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for(int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=0;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&lt;in; ++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)  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("%2d", buffer[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i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]);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 }	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               </a:t>
            </a:r>
            <a:r>
              <a:rPr lang="en-US" altLang="zh-CN" sz="2200" dirty="0" err="1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(" ]\n");</a:t>
            </a:r>
          </a:p>
          <a:p>
            <a:pPr marR="0" lvl="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2200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} 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299E19C-E8E7-4F9B-A5EF-0A0CCE13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00" y="72838"/>
            <a:ext cx="11570400" cy="69979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微软雅黑 Light" panose="020B0502040204020203" pitchFamily="34" charset="-122"/>
                <a:cs typeface="Calibri" panose="020F0502020204030204" pitchFamily="34" charset="0"/>
              </a:rPr>
              <a:t>显示缓冲区内容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8768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E0640-450F-43C0-AA25-0D67810D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生产者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CBFFE-F60A-4698-A28E-EC3A7974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F310-9879-4898-AD12-E19DF5BAE40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A77D6-D775-4B1E-807A-C56E0879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77</a:t>
            </a:fld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1977CE-A4A7-44D8-A694-737DCFA64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19" y="701039"/>
            <a:ext cx="8108407" cy="6673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void* producer(void* id) {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while(</a:t>
            </a:r>
            <a:r>
              <a:rPr lang="en-US" altLang="zh-CN" sz="2400" dirty="0">
                <a:ea typeface="微软雅黑 Light" panose="020B0502040204020203" pitchFamily="34" charset="-122"/>
              </a:rPr>
              <a:t>true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) {	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item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nextp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= rand() % 10;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sem_wait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(&amp;empty);    //wait()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操作	    </a:t>
            </a:r>
            <a:endParaRPr kumimoji="0" lang="en-US" altLang="zh-CN" sz="2400" i="0" u="none" strike="noStrike" cap="none" normalizeH="0" baseline="0" dirty="0">
              <a:ln>
                <a:noFill/>
              </a:ln>
              <a:effectLst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sem_wait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(&amp;mutex);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                     buffer[in] =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nextp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;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                     in = (++in)%N;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              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("======%s======\n", (char*)id);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	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("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生产了：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%d\n",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nextp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	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show_buffer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	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sem_post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(&amp;mutex);   //signal()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操作 </a:t>
            </a:r>
            <a:endParaRPr kumimoji="0" lang="en-US" altLang="zh-CN" sz="2400" i="0" u="none" strike="noStrike" cap="none" normalizeH="0" baseline="0" dirty="0">
              <a:ln>
                <a:noFill/>
              </a:ln>
              <a:effectLst/>
              <a:ea typeface="微软雅黑 Light" panose="020B0502040204020203" pitchFamily="3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		       </a:t>
            </a:r>
            <a:r>
              <a:rPr kumimoji="0" lang="en-US" altLang="zh-CN" sz="24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sem_post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(&amp;full);	</a:t>
            </a:r>
          </a:p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}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524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419265-14EC-424F-9E0D-225A43E0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1" y="286719"/>
            <a:ext cx="1827852" cy="6408549"/>
          </a:xfrm>
        </p:spPr>
        <p:txBody>
          <a:bodyPr/>
          <a:lstStyle/>
          <a:p>
            <a:r>
              <a:rPr lang="zh-CN" altLang="en-US" dirty="0"/>
              <a:t>消费者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BCDC0B-98F6-4D9A-8C5A-0EEFA8BE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A30A-BEB9-48C7-8012-5E9B1279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4019-506C-4E19-B84D-465E02F0A84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992146D-EB18-4BF0-B7AD-A1691FBD5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11" y="848343"/>
            <a:ext cx="6565995" cy="574003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void* consumer(void* id) {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while(true)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sem_wait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(&amp;full);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sem_wait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(&amp;mutex);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item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nextc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= buffer[out];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out = (++out)%N;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int emp,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ful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sem_getvalue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(&amp;empty, &amp;emp);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sem_getvalue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(&amp;full, &amp;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ful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printf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("======%s======\n"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                    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"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缓冲区大小：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%d\n"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                     "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消费的物品：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%d\n"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                      "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空缓冲区数量：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%d\n"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                       "</a:t>
            </a:r>
            <a:r>
              <a:rPr kumimoji="0" lang="zh-CN" altLang="en-US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满缓冲区数量：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%d\n"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                       ,(char*)id, N,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nextc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, emp,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ful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);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DE85A38-450D-4DA8-AE1F-01B79570A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306" y="828726"/>
            <a:ext cx="5233382" cy="266226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000" i="0" u="none" strike="sng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(char*)id, N, </a:t>
            </a:r>
            <a:r>
              <a:rPr kumimoji="0" lang="en-US" altLang="zh-CN" sz="2000" i="0" u="none" strike="sng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nextc</a:t>
            </a:r>
            <a:r>
              <a:rPr kumimoji="0" lang="en-US" altLang="zh-CN" sz="2000" i="0" u="none" strike="sng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, emp, </a:t>
            </a:r>
            <a:r>
              <a:rPr kumimoji="0" lang="en-US" altLang="zh-CN" sz="2000" i="0" u="none" strike="sng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ful</a:t>
            </a:r>
            <a:r>
              <a:rPr kumimoji="0" lang="en-US" altLang="zh-CN" sz="2000" i="0" u="none" strike="sng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show_buffer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sem_post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(&amp;mutex);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                    </a:t>
            </a:r>
            <a:r>
              <a:rPr kumimoji="0" lang="en-US" altLang="zh-CN" sz="2000" i="0" u="none" strike="noStrike" cap="none" normalizeH="0" baseline="0" dirty="0" err="1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sem_post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(&amp;empty);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  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  <a:cs typeface="Calibri" panose="020F0502020204030204" pitchFamily="34" charset="0"/>
              </a:rPr>
              <a:t>}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effectLst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308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CCEC02-B267-442A-BB58-B06F1FE7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688F2-8208-4716-876C-D94DF545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F67C-7BE1-42B1-8E34-D276CA68F9A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6F0C7E3-A4BC-4817-B6D5-A53882F089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5158" y="390451"/>
            <a:ext cx="11517583" cy="56969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int main()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{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//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初始化信号量	</a:t>
            </a:r>
            <a:endParaRPr kumimoji="0" lang="en-US" altLang="zh-CN" i="0" u="none" strike="noStrike" cap="none" normalizeH="0" baseline="0" dirty="0">
              <a:ln>
                <a:noFill/>
              </a:ln>
              <a:effectLst/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(&amp;mutex, 0, 1) == -1)  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(&amp;empty, 0, N) == -1) 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(&amp;full, 0, 0) == -1)       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sem_init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// 2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个生产者、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2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个消费者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pthread_t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p1, p2, c1, c2, </a:t>
            </a:r>
            <a:r>
              <a:rPr kumimoji="0" lang="zh-CN" altLang="en-US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并发执行</a:t>
            </a:r>
            <a:endParaRPr kumimoji="0" lang="en-US" altLang="zh-CN" u="none" strike="noStrike" cap="none" normalizeH="0" baseline="0" dirty="0">
              <a:ln>
                <a:noFill/>
              </a:ln>
              <a:effectLst/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(&amp;p1,null, producer, (void*)"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生产者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1"))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(&amp;p2,null, producer, (void*)"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生产者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2")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(&amp;c1,null, consumer, (void*)"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消费者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1")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(&amp;c2,null, consumer, (void*)"</a:t>
            </a:r>
            <a:r>
              <a:rPr kumimoji="0" lang="zh-CN" altLang="en-US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消费者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2"))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06746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B7148-E906-469E-951A-31B9C736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A18A7-8A15-4504-B353-A3F1C3803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6026404" cy="5813231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solidFill>
                  <a:srgbClr val="FF0000"/>
                </a:solidFill>
              </a:rPr>
              <a:t>Producer process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b="1" dirty="0"/>
              <a:t>	</a:t>
            </a:r>
            <a:r>
              <a:rPr lang="en-US" altLang="zh-CN" sz="2400" dirty="0"/>
              <a:t>while (1) {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// producing an item in </a:t>
            </a:r>
            <a:r>
              <a:rPr lang="en-US" altLang="zh-CN" sz="2400" dirty="0" err="1"/>
              <a:t>nextProduced</a:t>
            </a:r>
            <a:r>
              <a:rPr lang="en-US" altLang="zh-CN" sz="2400" dirty="0"/>
              <a:t> */</a:t>
            </a:r>
          </a:p>
          <a:p>
            <a:pPr>
              <a:buNone/>
            </a:pPr>
            <a:r>
              <a:rPr lang="en-US" altLang="zh-CN" sz="2400" dirty="0"/>
              <a:t>		while (counter == BUFFER_</a:t>
            </a:r>
            <a:r>
              <a:rPr lang="en-US" altLang="zh-CN" dirty="0"/>
              <a:t>SIZE) ;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dirty="0"/>
              <a:t>          </a:t>
            </a:r>
            <a:r>
              <a:rPr lang="en-US" altLang="zh-CN" sz="2400" dirty="0"/>
              <a:t>/* do nothing */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buffer[</a:t>
            </a:r>
            <a:r>
              <a:rPr lang="en-US" altLang="zh-CN" sz="2400" dirty="0">
                <a:solidFill>
                  <a:srgbClr val="2E4BFA"/>
                </a:solidFill>
              </a:rPr>
              <a:t>in</a:t>
            </a:r>
            <a:r>
              <a:rPr lang="en-US" altLang="zh-CN" sz="2400" dirty="0"/>
              <a:t>] = </a:t>
            </a:r>
            <a:r>
              <a:rPr lang="en-US" altLang="zh-CN" sz="2400" dirty="0" err="1"/>
              <a:t>nextProduced</a:t>
            </a:r>
            <a:r>
              <a:rPr lang="en-US" altLang="zh-CN" sz="2400" dirty="0"/>
              <a:t>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in = (in + 1) % BUFFER_SIZE;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</a:t>
            </a:r>
            <a:r>
              <a:rPr lang="en-US" altLang="zh-CN" sz="2400" dirty="0">
                <a:solidFill>
                  <a:srgbClr val="2E4BFA"/>
                </a:solidFill>
              </a:rPr>
              <a:t>counter</a:t>
            </a:r>
            <a:r>
              <a:rPr lang="en-US" altLang="zh-CN" sz="2400" dirty="0"/>
              <a:t>++;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     }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B1B6-C789-4373-B6D2-A9819DB0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7AC0-024E-49A6-8CC9-141960E116DD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216744-1C9E-46B6-883E-A90996FB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5C805B9-0FE9-47EF-AC6D-82779E5836C0}"/>
              </a:ext>
            </a:extLst>
          </p:cNvPr>
          <p:cNvSpPr txBox="1">
            <a:spLocks/>
          </p:cNvSpPr>
          <p:nvPr/>
        </p:nvSpPr>
        <p:spPr>
          <a:xfrm>
            <a:off x="5729585" y="772634"/>
            <a:ext cx="6026404" cy="5813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  <a:lvl2pPr marL="627380" indent="-26987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2pPr>
            <a:lvl3pPr marL="806450" indent="-2717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tabLst>
                <a:tab pos="806450" algn="l"/>
              </a:tabLst>
              <a:defRPr sz="2400" kern="1200">
                <a:solidFill>
                  <a:schemeClr val="tx1"/>
                </a:solidFill>
                <a:latin typeface="+mn-lt"/>
                <a:ea typeface="微软雅黑 Light" panose="020B0502040204020203" pitchFamily="34" charset="-122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Consumer process </a:t>
            </a:r>
            <a:br>
              <a:rPr lang="en-US" altLang="zh-CN" sz="2400" b="1" dirty="0"/>
            </a:br>
            <a:r>
              <a:rPr lang="en-US" altLang="zh-CN" sz="2400" b="1" dirty="0"/>
              <a:t>	</a:t>
            </a:r>
            <a:r>
              <a:rPr lang="en-US" altLang="zh-CN" sz="2400" dirty="0"/>
              <a:t>while (1) {</a:t>
            </a:r>
          </a:p>
          <a:p>
            <a:pPr>
              <a:buNone/>
            </a:pPr>
            <a:r>
              <a:rPr lang="en-US" altLang="zh-CN" sz="2400" dirty="0"/>
              <a:t>		while (</a:t>
            </a:r>
            <a:r>
              <a:rPr lang="en-US" altLang="zh-CN" sz="2400" dirty="0">
                <a:solidFill>
                  <a:srgbClr val="2E4BFA"/>
                </a:solidFill>
              </a:rPr>
              <a:t>counter</a:t>
            </a:r>
            <a:r>
              <a:rPr lang="en-US" altLang="zh-CN" sz="2400" dirty="0"/>
              <a:t> == </a:t>
            </a:r>
            <a:r>
              <a:rPr lang="en-US" altLang="zh-CN" dirty="0"/>
              <a:t>0) ;</a:t>
            </a:r>
            <a:endParaRPr lang="en-US" altLang="zh-CN" sz="24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/* do nothing */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</a:t>
            </a:r>
            <a:r>
              <a:rPr lang="en-US" altLang="zh-CN" sz="2400" dirty="0" err="1"/>
              <a:t>nextConsumed</a:t>
            </a:r>
            <a:r>
              <a:rPr lang="en-US" altLang="zh-CN" sz="2400" dirty="0"/>
              <a:t> = buffer[</a:t>
            </a:r>
            <a:r>
              <a:rPr lang="en-US" altLang="zh-CN" sz="2400" dirty="0">
                <a:solidFill>
                  <a:srgbClr val="2E4BFA"/>
                </a:solidFill>
              </a:rPr>
              <a:t>out</a:t>
            </a:r>
            <a:r>
              <a:rPr lang="en-US" altLang="zh-CN" sz="2400" dirty="0"/>
              <a:t>];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out = (out + 1) % BUFFER_SIZE;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	</a:t>
            </a:r>
            <a:r>
              <a:rPr lang="en-US" altLang="zh-CN" sz="2400" dirty="0">
                <a:solidFill>
                  <a:srgbClr val="2E4BFA"/>
                </a:solidFill>
              </a:rPr>
              <a:t>counter</a:t>
            </a:r>
            <a:r>
              <a:rPr lang="en-US" altLang="zh-CN" sz="2400" dirty="0"/>
              <a:t>--;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    /* consume the item in </a:t>
            </a:r>
            <a:r>
              <a:rPr lang="en-US" altLang="zh-CN" sz="2400" dirty="0" err="1"/>
              <a:t>nextConsumed</a:t>
            </a:r>
            <a:r>
              <a:rPr lang="en-US" altLang="zh-CN" sz="2400" dirty="0"/>
              <a:t> */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    }</a:t>
            </a:r>
          </a:p>
        </p:txBody>
      </p:sp>
    </p:spTree>
    <p:extLst>
      <p:ext uri="{BB962C8B-B14F-4D97-AF65-F5344CB8AC3E}">
        <p14:creationId xmlns:p14="http://schemas.microsoft.com/office/powerpoint/2010/main" val="2409125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CCEC02-B267-442A-BB58-B06F1FE7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688F2-8208-4716-876C-D94DF545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F67C-7BE1-42B1-8E34-D276CA68F9A9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6F0C7E3-A4BC-4817-B6D5-A53882F089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8230" y="315431"/>
            <a:ext cx="11517583" cy="52168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n-lt"/>
                <a:cs typeface="Calibri" panose="020F0502020204030204" pitchFamily="34" charset="0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</a:t>
            </a:r>
            <a:r>
              <a:rPr kumimoji="0" lang="en-US" altLang="zh-CN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if(</a:t>
            </a:r>
            <a:r>
              <a:rPr kumimoji="0" lang="en-US" altLang="zh-CN" i="0" u="none" strike="sng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(&amp;c2,null, consumer, (void*)"</a:t>
            </a:r>
            <a:r>
              <a:rPr kumimoji="0" lang="zh-CN" altLang="en-US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消费者</a:t>
            </a:r>
            <a:r>
              <a:rPr kumimoji="0" lang="en-US" altLang="zh-CN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2")) </a:t>
            </a:r>
            <a:r>
              <a:rPr kumimoji="0" lang="en-US" altLang="zh-CN" i="0" u="none" strike="sng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sng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pthread_create</a:t>
            </a:r>
            <a:r>
              <a:rPr kumimoji="0" lang="en-US" altLang="zh-CN" i="0" u="none" strike="sng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i="0" u="none" strike="sngStrike" cap="none" normalizeH="0" baseline="0" dirty="0">
              <a:ln>
                <a:noFill/>
              </a:ln>
              <a:effectLst/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n-lt"/>
                <a:cs typeface="Calibri" panose="020F0502020204030204" pitchFamily="34" charset="0"/>
              </a:rPr>
              <a:t>        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(p1, null))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(p2,null))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(c1,null))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if(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(c2,null))  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perror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("</a:t>
            </a:r>
            <a:r>
              <a:rPr kumimoji="0" lang="en-US" altLang="zh-CN" i="0" u="none" strike="noStrike" cap="none" normalizeH="0" baseline="0" dirty="0" err="1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pthread_join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         return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  <a:cs typeface="Calibri" panose="020F0502020204030204" pitchFamily="34" charset="0"/>
              </a:rPr>
              <a:t>}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02745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CAC2D4-4521-44E6-982B-94107C8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49A720-F5EB-4445-B5B2-5FB39217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D75F-5D7A-4476-AB07-20BEE13777D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9DDCEC6-4352-4990-93E0-F34B2901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运行结果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369767-3D67-4494-9CC0-CE55609C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26" y="306211"/>
            <a:ext cx="3621299" cy="6265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CA1B88-9DC6-43E5-9B1D-C5F70123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319" y="357522"/>
            <a:ext cx="3158678" cy="33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83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3790-EE0A-4035-B27E-3C2C3A9A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6.6.2 Readers-Writers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6B6DA-C3EF-4559-B5FF-A5129F02B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Problem description</a:t>
            </a:r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i="1" dirty="0"/>
              <a:t>readers</a:t>
            </a:r>
            <a:r>
              <a:rPr lang="en-US" altLang="zh-CN" sz="2400" dirty="0"/>
              <a:t>, </a:t>
            </a:r>
            <a:r>
              <a:rPr lang="en-US" altLang="zh-CN" sz="2400" i="1" dirty="0"/>
              <a:t>writers</a:t>
            </a:r>
            <a:r>
              <a:rPr lang="en-US" altLang="zh-CN" sz="2400" dirty="0"/>
              <a:t>, concurrently access on shared data, e.g. files or database systems </a:t>
            </a:r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Constraints</a:t>
            </a:r>
          </a:p>
          <a:p>
            <a:pPr lvl="2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dirty="0"/>
              <a:t>more than one reader can simultaneously enter their critical sections to access the data item</a:t>
            </a:r>
          </a:p>
          <a:p>
            <a:pPr lvl="2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when a reader is accessing the data item, the other readers are also allowed to access, but no writer is permitted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91115-0B83-4054-B443-86CC0902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305A-B86D-41CB-A595-1B093C8AE14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195DAC-E5D4-407A-891B-96AAF716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82</a:t>
            </a:fld>
            <a:endParaRPr lang="zh-CN" altLang="en-US" dirty="0"/>
          </a:p>
        </p:txBody>
      </p:sp>
      <p:graphicFrame>
        <p:nvGraphicFramePr>
          <p:cNvPr id="6" name="Group 37">
            <a:extLst>
              <a:ext uri="{FF2B5EF4-FFF2-40B4-BE49-F238E27FC236}">
                <a16:creationId xmlns:a16="http://schemas.microsoft.com/office/drawing/2014/main" id="{D69CC938-F9C3-4589-8307-45A9075CC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50592"/>
              </p:ext>
            </p:extLst>
          </p:nvPr>
        </p:nvGraphicFramePr>
        <p:xfrm>
          <a:off x="4844005" y="3762998"/>
          <a:ext cx="3960813" cy="1050925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R-R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W-R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W-W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Yes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itchFamily="2" charset="-122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656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4">
            <a:extLst>
              <a:ext uri="{FF2B5EF4-FFF2-40B4-BE49-F238E27FC236}">
                <a16:creationId xmlns:a16="http://schemas.microsoft.com/office/drawing/2014/main" id="{74EC88A5-9937-4B19-A827-BB25A1E1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12" y="891136"/>
            <a:ext cx="6698917" cy="458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C2CF25-6B9B-49C6-9342-0F648932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Extended Readers-Writers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2DEF5-EA15-4694-9C74-18CA6076A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4775716" cy="5813231"/>
          </a:xfrm>
        </p:spPr>
        <p:txBody>
          <a:bodyPr/>
          <a:lstStyle/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  <a:defRPr/>
            </a:pPr>
            <a:r>
              <a:rPr lang="en-US" altLang="zh-CN" dirty="0"/>
              <a:t>E.g. Soldiers in two queues, passing a bridge</a:t>
            </a:r>
          </a:p>
          <a:p>
            <a:pPr lvl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two queues of readers</a:t>
            </a:r>
            <a:r>
              <a:rPr lang="en-US" altLang="zh-CN" dirty="0"/>
              <a:t>, and each queue can be viewed as a type of readers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73EE9-9209-49B5-B8F3-77BD9A5F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C884-AB06-4B71-B525-2DC8C1A0C5CE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7D4C70-1EFE-4F99-8E2D-6426AD78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83</a:t>
            </a:fld>
            <a:endParaRPr lang="zh-CN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DBD3D8FD-972F-4E27-95ED-5D5BF35370C5}"/>
              </a:ext>
            </a:extLst>
          </p:cNvPr>
          <p:cNvGrpSpPr>
            <a:grpSpLocks/>
          </p:cNvGrpSpPr>
          <p:nvPr/>
        </p:nvGrpSpPr>
        <p:grpSpPr bwMode="auto">
          <a:xfrm>
            <a:off x="1936132" y="3653434"/>
            <a:ext cx="1976110" cy="576263"/>
            <a:chOff x="1774" y="3612"/>
            <a:chExt cx="2211" cy="363"/>
          </a:xfrm>
        </p:grpSpPr>
        <p:sp>
          <p:nvSpPr>
            <p:cNvPr id="7" name="Line 21">
              <a:extLst>
                <a:ext uri="{FF2B5EF4-FFF2-40B4-BE49-F238E27FC236}">
                  <a16:creationId xmlns:a16="http://schemas.microsoft.com/office/drawing/2014/main" id="{C02585E5-9F20-4CDC-938E-6DF8BB424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4" y="3612"/>
              <a:ext cx="221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AutoShape 22">
              <a:extLst>
                <a:ext uri="{FF2B5EF4-FFF2-40B4-BE49-F238E27FC236}">
                  <a16:creationId xmlns:a16="http://schemas.microsoft.com/office/drawing/2014/main" id="{4C1945F9-64EC-4C9E-A870-1D1405E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" y="3657"/>
              <a:ext cx="136" cy="31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" name="AutoShape 23">
              <a:extLst>
                <a:ext uri="{FF2B5EF4-FFF2-40B4-BE49-F238E27FC236}">
                  <a16:creationId xmlns:a16="http://schemas.microsoft.com/office/drawing/2014/main" id="{687DA6D9-A4C6-44EA-8EEE-D12D50FEF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4" y="3657"/>
              <a:ext cx="136" cy="31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7A4F82EA-FF76-4146-AFEC-FF1D65EE6A6C}"/>
              </a:ext>
            </a:extLst>
          </p:cNvPr>
          <p:cNvGrpSpPr>
            <a:grpSpLocks/>
          </p:cNvGrpSpPr>
          <p:nvPr/>
        </p:nvGrpSpPr>
        <p:grpSpPr bwMode="auto">
          <a:xfrm>
            <a:off x="1402599" y="3429000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107EB90A-26F3-40F6-B4E2-2B473DFB8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" name="Line 26">
              <a:extLst>
                <a:ext uri="{FF2B5EF4-FFF2-40B4-BE49-F238E27FC236}">
                  <a16:creationId xmlns:a16="http://schemas.microsoft.com/office/drawing/2014/main" id="{18771FBF-1F7A-46DE-93CA-A9A656E45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3B0F2133-4503-425F-9A23-731FDA3EA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28">
              <a:extLst>
                <a:ext uri="{FF2B5EF4-FFF2-40B4-BE49-F238E27FC236}">
                  <a16:creationId xmlns:a16="http://schemas.microsoft.com/office/drawing/2014/main" id="{86DA2745-1ADB-49A2-8B56-1F12A4A0B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29">
              <a:extLst>
                <a:ext uri="{FF2B5EF4-FFF2-40B4-BE49-F238E27FC236}">
                  <a16:creationId xmlns:a16="http://schemas.microsoft.com/office/drawing/2014/main" id="{1CE651CE-8E77-4B43-A7B4-B52F17F45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6" name="Group 30">
            <a:extLst>
              <a:ext uri="{FF2B5EF4-FFF2-40B4-BE49-F238E27FC236}">
                <a16:creationId xmlns:a16="http://schemas.microsoft.com/office/drawing/2014/main" id="{5B44F2B0-5154-462C-80E1-9377035AE676}"/>
              </a:ext>
            </a:extLst>
          </p:cNvPr>
          <p:cNvGrpSpPr>
            <a:grpSpLocks/>
          </p:cNvGrpSpPr>
          <p:nvPr/>
        </p:nvGrpSpPr>
        <p:grpSpPr bwMode="auto">
          <a:xfrm>
            <a:off x="897774" y="3429000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54A97BFF-E7F7-4C6F-A70E-32AC6A133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2E6073F8-C99A-47D0-9FB2-B04E840EA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33">
              <a:extLst>
                <a:ext uri="{FF2B5EF4-FFF2-40B4-BE49-F238E27FC236}">
                  <a16:creationId xmlns:a16="http://schemas.microsoft.com/office/drawing/2014/main" id="{59F7B02A-3E9F-4156-8E19-9DC2A5E11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34">
              <a:extLst>
                <a:ext uri="{FF2B5EF4-FFF2-40B4-BE49-F238E27FC236}">
                  <a16:creationId xmlns:a16="http://schemas.microsoft.com/office/drawing/2014/main" id="{2BC2EC87-08FD-4C57-BEFA-E9CCAD4E69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35">
              <a:extLst>
                <a:ext uri="{FF2B5EF4-FFF2-40B4-BE49-F238E27FC236}">
                  <a16:creationId xmlns:a16="http://schemas.microsoft.com/office/drawing/2014/main" id="{AC16DA7C-8629-4D94-B7F0-D55D6A651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222251F3-CE66-4B6F-BAA7-2E1289A42566}"/>
              </a:ext>
            </a:extLst>
          </p:cNvPr>
          <p:cNvGrpSpPr>
            <a:grpSpLocks/>
          </p:cNvGrpSpPr>
          <p:nvPr/>
        </p:nvGrpSpPr>
        <p:grpSpPr bwMode="auto">
          <a:xfrm>
            <a:off x="394537" y="3429000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F8386F62-8CF5-4F2F-BD05-DEEEDAF64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" name="Line 38">
              <a:extLst>
                <a:ext uri="{FF2B5EF4-FFF2-40B4-BE49-F238E27FC236}">
                  <a16:creationId xmlns:a16="http://schemas.microsoft.com/office/drawing/2014/main" id="{B00E77A5-253B-4B45-80A3-344CA6DE7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39">
              <a:extLst>
                <a:ext uri="{FF2B5EF4-FFF2-40B4-BE49-F238E27FC236}">
                  <a16:creationId xmlns:a16="http://schemas.microsoft.com/office/drawing/2014/main" id="{A7A9C615-5F90-46DD-B325-CC83253C1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40">
              <a:extLst>
                <a:ext uri="{FF2B5EF4-FFF2-40B4-BE49-F238E27FC236}">
                  <a16:creationId xmlns:a16="http://schemas.microsoft.com/office/drawing/2014/main" id="{009867F5-B662-4715-A09A-90BB1C59BD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41">
              <a:extLst>
                <a:ext uri="{FF2B5EF4-FFF2-40B4-BE49-F238E27FC236}">
                  <a16:creationId xmlns:a16="http://schemas.microsoft.com/office/drawing/2014/main" id="{FB070B1E-DD1D-4C74-BBEA-DDE758EA4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4" name="Group 48">
            <a:extLst>
              <a:ext uri="{FF2B5EF4-FFF2-40B4-BE49-F238E27FC236}">
                <a16:creationId xmlns:a16="http://schemas.microsoft.com/office/drawing/2014/main" id="{00307F05-68A0-4E11-A312-826413C61814}"/>
              </a:ext>
            </a:extLst>
          </p:cNvPr>
          <p:cNvGrpSpPr>
            <a:grpSpLocks/>
          </p:cNvGrpSpPr>
          <p:nvPr/>
        </p:nvGrpSpPr>
        <p:grpSpPr bwMode="auto">
          <a:xfrm>
            <a:off x="4084617" y="3437535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35" name="Oval 49">
              <a:extLst>
                <a:ext uri="{FF2B5EF4-FFF2-40B4-BE49-F238E27FC236}">
                  <a16:creationId xmlns:a16="http://schemas.microsoft.com/office/drawing/2014/main" id="{651546B9-B455-4805-B925-11340616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" name="Line 50">
              <a:extLst>
                <a:ext uri="{FF2B5EF4-FFF2-40B4-BE49-F238E27FC236}">
                  <a16:creationId xmlns:a16="http://schemas.microsoft.com/office/drawing/2014/main" id="{D7C7B506-98A4-49AF-B41E-8B496982B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51">
              <a:extLst>
                <a:ext uri="{FF2B5EF4-FFF2-40B4-BE49-F238E27FC236}">
                  <a16:creationId xmlns:a16="http://schemas.microsoft.com/office/drawing/2014/main" id="{39D67669-3DBF-4B0D-9F70-7F106A7C0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52">
              <a:extLst>
                <a:ext uri="{FF2B5EF4-FFF2-40B4-BE49-F238E27FC236}">
                  <a16:creationId xmlns:a16="http://schemas.microsoft.com/office/drawing/2014/main" id="{FB5E84F4-48FD-4305-942E-4FE09C005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53">
              <a:extLst>
                <a:ext uri="{FF2B5EF4-FFF2-40B4-BE49-F238E27FC236}">
                  <a16:creationId xmlns:a16="http://schemas.microsoft.com/office/drawing/2014/main" id="{7FF1EF22-185F-49DB-9D8D-1F73185C3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B042FF20-03F2-4CD8-BFFC-E264802ACE13}"/>
              </a:ext>
            </a:extLst>
          </p:cNvPr>
          <p:cNvGrpSpPr>
            <a:grpSpLocks/>
          </p:cNvGrpSpPr>
          <p:nvPr/>
        </p:nvGrpSpPr>
        <p:grpSpPr bwMode="auto">
          <a:xfrm>
            <a:off x="4589442" y="3437535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41" name="Oval 55">
              <a:extLst>
                <a:ext uri="{FF2B5EF4-FFF2-40B4-BE49-F238E27FC236}">
                  <a16:creationId xmlns:a16="http://schemas.microsoft.com/office/drawing/2014/main" id="{7012F4AB-290D-4BE8-9BAF-D71696F5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2" name="Line 56">
              <a:extLst>
                <a:ext uri="{FF2B5EF4-FFF2-40B4-BE49-F238E27FC236}">
                  <a16:creationId xmlns:a16="http://schemas.microsoft.com/office/drawing/2014/main" id="{7282EF09-9178-428E-940E-B15BE01A1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57">
              <a:extLst>
                <a:ext uri="{FF2B5EF4-FFF2-40B4-BE49-F238E27FC236}">
                  <a16:creationId xmlns:a16="http://schemas.microsoft.com/office/drawing/2014/main" id="{FD77C7DF-535F-4840-8CF7-CC6CDC6F2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58">
              <a:extLst>
                <a:ext uri="{FF2B5EF4-FFF2-40B4-BE49-F238E27FC236}">
                  <a16:creationId xmlns:a16="http://schemas.microsoft.com/office/drawing/2014/main" id="{4CA85C93-E1DF-45CC-AF59-6A89A86C9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59">
              <a:extLst>
                <a:ext uri="{FF2B5EF4-FFF2-40B4-BE49-F238E27FC236}">
                  <a16:creationId xmlns:a16="http://schemas.microsoft.com/office/drawing/2014/main" id="{801C8C11-2DFA-4910-B36E-0BB38C06D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6" name="Group 60">
            <a:extLst>
              <a:ext uri="{FF2B5EF4-FFF2-40B4-BE49-F238E27FC236}">
                <a16:creationId xmlns:a16="http://schemas.microsoft.com/office/drawing/2014/main" id="{7EF2D509-D849-431B-BAA7-3C16B537B5BF}"/>
              </a:ext>
            </a:extLst>
          </p:cNvPr>
          <p:cNvGrpSpPr>
            <a:grpSpLocks/>
          </p:cNvGrpSpPr>
          <p:nvPr/>
        </p:nvGrpSpPr>
        <p:grpSpPr bwMode="auto">
          <a:xfrm>
            <a:off x="5164117" y="3437535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47" name="Oval 61">
              <a:extLst>
                <a:ext uri="{FF2B5EF4-FFF2-40B4-BE49-F238E27FC236}">
                  <a16:creationId xmlns:a16="http://schemas.microsoft.com/office/drawing/2014/main" id="{73E2623F-8837-44CC-8059-03F4406A8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8" name="Line 62">
              <a:extLst>
                <a:ext uri="{FF2B5EF4-FFF2-40B4-BE49-F238E27FC236}">
                  <a16:creationId xmlns:a16="http://schemas.microsoft.com/office/drawing/2014/main" id="{666B2814-2354-4518-8A7C-4EB1BFAE9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" name="Line 63">
              <a:extLst>
                <a:ext uri="{FF2B5EF4-FFF2-40B4-BE49-F238E27FC236}">
                  <a16:creationId xmlns:a16="http://schemas.microsoft.com/office/drawing/2014/main" id="{03BF4A00-1B62-4B97-AE3D-6D78444C0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 type="triangle" w="med" len="med"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" name="Line 64">
              <a:extLst>
                <a:ext uri="{FF2B5EF4-FFF2-40B4-BE49-F238E27FC236}">
                  <a16:creationId xmlns:a16="http://schemas.microsoft.com/office/drawing/2014/main" id="{717AEBA9-925D-4807-9F5C-04CA32268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1" name="Line 65">
              <a:extLst>
                <a:ext uri="{FF2B5EF4-FFF2-40B4-BE49-F238E27FC236}">
                  <a16:creationId xmlns:a16="http://schemas.microsoft.com/office/drawing/2014/main" id="{9764B956-E2A9-4815-98FD-A7DDCF9B2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522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98840-C99B-4FB8-A80E-49025C6C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Solution to Readers-Writers Problem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A712-CC83-4C96-9A8F-99AEA7FF9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Data structures</a:t>
            </a:r>
          </a:p>
          <a:p>
            <a:pPr lvl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b="1" dirty="0"/>
              <a:t>semaphore </a:t>
            </a:r>
            <a:r>
              <a:rPr lang="en-US" altLang="zh-CN" sz="2400" b="1" dirty="0" err="1"/>
              <a:t>wrt</a:t>
            </a:r>
            <a:r>
              <a:rPr lang="en-US" altLang="zh-CN" sz="2400" b="1" dirty="0"/>
              <a:t>       /*</a:t>
            </a:r>
            <a:r>
              <a:rPr lang="zh-CN" altLang="en-US" sz="2400" b="1" dirty="0"/>
              <a:t>共享数据</a:t>
            </a:r>
            <a:r>
              <a:rPr lang="zh-CN" altLang="en-US" b="1" dirty="0">
                <a:solidFill>
                  <a:srgbClr val="FF0000"/>
                </a:solidFill>
              </a:rPr>
              <a:t>写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</a:rPr>
              <a:t>写、</a:t>
            </a:r>
            <a:r>
              <a:rPr lang="zh-CN" altLang="en-US" b="1" dirty="0">
                <a:solidFill>
                  <a:srgbClr val="FF0000"/>
                </a:solidFill>
              </a:rPr>
              <a:t>（第一次）读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写</a:t>
            </a:r>
            <a:r>
              <a:rPr lang="zh-CN" altLang="en-US" sz="2400" b="1" dirty="0"/>
              <a:t>操作的互斥信号量</a:t>
            </a:r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b="1" dirty="0" err="1"/>
              <a:t>readcount</a:t>
            </a:r>
            <a:r>
              <a:rPr lang="en-US" altLang="zh-CN" sz="2400" b="1" dirty="0"/>
              <a:t>              /*</a:t>
            </a:r>
            <a:r>
              <a:rPr lang="zh-CN" altLang="en-US" sz="2400" b="1" dirty="0"/>
              <a:t>正在读的</a:t>
            </a:r>
            <a:r>
              <a:rPr lang="en-US" altLang="zh-CN" sz="2400" b="1" dirty="0"/>
              <a:t>reader</a:t>
            </a:r>
            <a:r>
              <a:rPr lang="zh-CN" altLang="en-US" sz="2400" b="1" dirty="0"/>
              <a:t>数目</a:t>
            </a:r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b="1" dirty="0"/>
              <a:t>semaphore mutex  </a:t>
            </a:r>
          </a:p>
          <a:p>
            <a:pPr lvl="1" eaLnBrk="1" hangingPunct="1">
              <a:buFont typeface="Wingdings" pitchFamily="2" charset="2"/>
              <a:buNone/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b="1" dirty="0"/>
              <a:t>                                    /*</a:t>
            </a:r>
            <a:r>
              <a:rPr lang="zh-CN" altLang="en-US" sz="2400" b="1" dirty="0"/>
              <a:t>访问共享变量</a:t>
            </a:r>
            <a:r>
              <a:rPr lang="en-US" altLang="zh-CN" sz="2400" b="1" dirty="0" err="1"/>
              <a:t>readcount</a:t>
            </a:r>
            <a:r>
              <a:rPr lang="zh-CN" altLang="en-US" sz="2400" b="1" dirty="0"/>
              <a:t>的互斥信号量</a:t>
            </a:r>
          </a:p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Initially </a:t>
            </a:r>
            <a:r>
              <a:rPr lang="en-US" altLang="zh-CN" sz="2400" b="1" dirty="0" err="1"/>
              <a:t>wrt</a:t>
            </a:r>
            <a:r>
              <a:rPr lang="en-US" altLang="zh-CN" sz="2400" b="1" dirty="0"/>
              <a:t> = 1, mutex =1,  </a:t>
            </a:r>
            <a:r>
              <a:rPr lang="en-US" altLang="zh-CN" sz="2400" b="1" dirty="0" err="1"/>
              <a:t>readcount</a:t>
            </a:r>
            <a:r>
              <a:rPr lang="en-US" altLang="zh-CN" sz="2400" b="1" dirty="0"/>
              <a:t> = 0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EB5F0-5136-471D-ADAD-F851AFEF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7554-A216-404B-BB2C-B6E56940BCC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EB4D12-91B5-45DD-96C8-A16BA0E1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532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80B504-A432-425D-8B73-8D0919E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E3A01-B7D2-4B2A-831D-E37DF0FF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230" y="6501081"/>
            <a:ext cx="1100773" cy="365125"/>
          </a:xfrm>
        </p:spPr>
        <p:txBody>
          <a:bodyPr/>
          <a:lstStyle/>
          <a:p>
            <a:fld id="{E67C7639-E6E7-4DA7-B86F-145BB7D06AA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0B5851-F70A-4D42-9F1C-24FE4DF78585}"/>
              </a:ext>
            </a:extLst>
          </p:cNvPr>
          <p:cNvSpPr txBox="1">
            <a:spLocks noChangeArrowheads="1"/>
          </p:cNvSpPr>
          <p:nvPr/>
        </p:nvSpPr>
        <p:spPr>
          <a:xfrm>
            <a:off x="853633" y="730252"/>
            <a:ext cx="10732626" cy="602462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7178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404E0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27380" indent="-2698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898525" indent="-36385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SzPct val="133000"/>
              <a:buFont typeface="微软雅黑 Light" panose="020B0502040204020203" pitchFamily="34" charset="-122"/>
              <a:buChar char="－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zh-CN" altLang="en-US" sz="2800" dirty="0"/>
              <a:t>	</a:t>
            </a:r>
            <a:r>
              <a:rPr lang="en-US" altLang="zh-CN" b="1" dirty="0">
                <a:latin typeface="+mn-lt"/>
              </a:rPr>
              <a:t>wait(mutex);     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互斥访问</a:t>
            </a:r>
            <a:r>
              <a:rPr lang="en-US" altLang="zh-CN" dirty="0" err="1">
                <a:latin typeface="+mn-lt"/>
              </a:rPr>
              <a:t>readcount</a:t>
            </a:r>
            <a:endParaRPr lang="en-US" altLang="zh-CN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</a:t>
            </a:r>
            <a:r>
              <a:rPr lang="en-US" altLang="zh-CN" b="1" dirty="0" err="1">
                <a:latin typeface="+mn-lt"/>
              </a:rPr>
              <a:t>readcount</a:t>
            </a:r>
            <a:r>
              <a:rPr lang="en-US" altLang="zh-CN" b="1" dirty="0">
                <a:latin typeface="+mn-lt"/>
              </a:rPr>
              <a:t>++;	    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读者数加</a:t>
            </a:r>
            <a:r>
              <a:rPr lang="en-US" altLang="zh-CN" dirty="0">
                <a:latin typeface="+mn-lt"/>
              </a:rPr>
              <a:t>1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if (</a:t>
            </a:r>
            <a:r>
              <a:rPr lang="en-US" altLang="zh-CN" b="1" dirty="0" err="1">
                <a:latin typeface="+mn-lt"/>
              </a:rPr>
              <a:t>readcount</a:t>
            </a:r>
            <a:r>
              <a:rPr lang="en-US" altLang="zh-CN" b="1" dirty="0">
                <a:latin typeface="+mn-lt"/>
              </a:rPr>
              <a:t> == 1)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如果是第</a:t>
            </a:r>
            <a:r>
              <a:rPr lang="en-US" altLang="zh-CN" dirty="0">
                <a:latin typeface="+mn-lt"/>
              </a:rPr>
              <a:t>1</a:t>
            </a:r>
            <a:r>
              <a:rPr lang="zh-CN" altLang="en-US" dirty="0">
                <a:latin typeface="+mn-lt"/>
              </a:rPr>
              <a:t>个读者，判断是否有写者、存在读写冲突</a:t>
            </a:r>
            <a:endParaRPr lang="en-US" altLang="zh-CN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              wait(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wrt</a:t>
            </a:r>
            <a:r>
              <a:rPr lang="en-US" altLang="zh-CN" b="1" dirty="0">
                <a:latin typeface="+mn-lt"/>
              </a:rPr>
              <a:t>);                   </a:t>
            </a:r>
            <a:r>
              <a:rPr lang="zh-CN" altLang="en-US" dirty="0">
                <a:latin typeface="+mn-lt"/>
              </a:rPr>
              <a:t>互斥</a:t>
            </a:r>
            <a:r>
              <a:rPr lang="en-US" altLang="zh-CN" dirty="0">
                <a:latin typeface="+mn-lt"/>
              </a:rPr>
              <a:t>/</a:t>
            </a:r>
            <a:r>
              <a:rPr lang="zh-CN" altLang="en-US" dirty="0">
                <a:latin typeface="+mn-lt"/>
              </a:rPr>
              <a:t>禁止写操作</a:t>
            </a:r>
            <a:endParaRPr lang="en-US" altLang="zh-CN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signal(mutex);  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恢复对</a:t>
            </a:r>
            <a:r>
              <a:rPr lang="en-US" altLang="zh-CN" dirty="0" err="1">
                <a:latin typeface="+mn-lt"/>
              </a:rPr>
              <a:t>readcount</a:t>
            </a:r>
            <a:r>
              <a:rPr lang="zh-CN" altLang="en-US" dirty="0">
                <a:latin typeface="+mn-lt"/>
              </a:rPr>
              <a:t>访问*</a:t>
            </a:r>
            <a:r>
              <a:rPr lang="en-US" altLang="zh-CN" dirty="0">
                <a:latin typeface="+mn-lt"/>
              </a:rPr>
              <a:t>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dirty="0">
                <a:latin typeface="+mn-lt"/>
              </a:rPr>
              <a:t>  	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dirty="0">
                <a:latin typeface="+mn-lt"/>
              </a:rPr>
              <a:t>	 reading is performed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dirty="0">
                <a:latin typeface="+mn-lt"/>
              </a:rPr>
              <a:t>       …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dirty="0">
                <a:latin typeface="+mn-lt"/>
              </a:rPr>
              <a:t>	 </a:t>
            </a:r>
            <a:r>
              <a:rPr lang="en-US" altLang="zh-CN" b="1" dirty="0">
                <a:latin typeface="+mn-lt"/>
              </a:rPr>
              <a:t>wait(mutex);    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互斥访问</a:t>
            </a:r>
            <a:r>
              <a:rPr lang="en-US" altLang="zh-CN" dirty="0" err="1">
                <a:latin typeface="+mn-lt"/>
              </a:rPr>
              <a:t>readcount</a:t>
            </a:r>
            <a:r>
              <a:rPr lang="en-US" altLang="zh-CN" dirty="0">
                <a:latin typeface="+mn-lt"/>
              </a:rPr>
              <a:t>*/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 </a:t>
            </a:r>
            <a:r>
              <a:rPr lang="en-US" altLang="zh-CN" b="1" dirty="0" err="1">
                <a:latin typeface="+mn-lt"/>
              </a:rPr>
              <a:t>readcount</a:t>
            </a:r>
            <a:r>
              <a:rPr lang="en-US" altLang="zh-CN" b="1" dirty="0">
                <a:latin typeface="+mn-lt"/>
              </a:rPr>
              <a:t>--;     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读者数减</a:t>
            </a:r>
            <a:r>
              <a:rPr lang="en-US" altLang="zh-CN" dirty="0">
                <a:latin typeface="+mn-lt"/>
              </a:rPr>
              <a:t>1*/</a:t>
            </a: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 if (</a:t>
            </a:r>
            <a:r>
              <a:rPr lang="en-US" altLang="zh-CN" b="1" dirty="0" err="1">
                <a:latin typeface="+mn-lt"/>
              </a:rPr>
              <a:t>readcount</a:t>
            </a:r>
            <a:r>
              <a:rPr lang="en-US" altLang="zh-CN" b="1" dirty="0">
                <a:latin typeface="+mn-lt"/>
              </a:rPr>
              <a:t> == 0)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如果已经无</a:t>
            </a:r>
            <a:r>
              <a:rPr lang="en-US" altLang="zh-CN" dirty="0">
                <a:latin typeface="+mn-lt"/>
              </a:rPr>
              <a:t>readers</a:t>
            </a:r>
            <a:r>
              <a:rPr lang="zh-CN" altLang="en-US" b="1" dirty="0">
                <a:latin typeface="+mn-lt"/>
              </a:rPr>
              <a:t>，</a:t>
            </a:r>
            <a:endParaRPr lang="en-US" altLang="zh-CN" b="1" dirty="0">
              <a:latin typeface="+mn-lt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              signal(</a:t>
            </a:r>
            <a:r>
              <a:rPr lang="en-US" altLang="zh-CN" b="1" dirty="0" err="1">
                <a:latin typeface="+mn-lt"/>
              </a:rPr>
              <a:t>wrt</a:t>
            </a:r>
            <a:r>
              <a:rPr lang="en-US" altLang="zh-CN" b="1" dirty="0">
                <a:latin typeface="+mn-lt"/>
              </a:rPr>
              <a:t>);                </a:t>
            </a:r>
            <a:r>
              <a:rPr lang="zh-CN" altLang="en-US" dirty="0">
                <a:latin typeface="+mn-lt"/>
              </a:rPr>
              <a:t>恢复写操作许可*</a:t>
            </a:r>
            <a:r>
              <a:rPr lang="en-US" altLang="zh-CN" dirty="0">
                <a:latin typeface="+mn-lt"/>
              </a:rPr>
              <a:t>/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  <a:tabLst>
                <a:tab pos="1941513" algn="l"/>
                <a:tab pos="2168525" algn="l"/>
                <a:tab pos="2459038" algn="l"/>
              </a:tabLst>
            </a:pPr>
            <a:r>
              <a:rPr lang="en-US" altLang="zh-CN" b="1" dirty="0">
                <a:latin typeface="+mn-lt"/>
              </a:rPr>
              <a:t>	 signal(mutex)</a:t>
            </a:r>
            <a:r>
              <a:rPr lang="zh-CN" altLang="en-US" b="1" dirty="0">
                <a:latin typeface="+mn-lt"/>
              </a:rPr>
              <a:t>；              </a:t>
            </a:r>
            <a:r>
              <a:rPr lang="en-US" altLang="zh-CN" dirty="0">
                <a:latin typeface="+mn-lt"/>
              </a:rPr>
              <a:t>/*</a:t>
            </a:r>
            <a:r>
              <a:rPr lang="zh-CN" altLang="en-US" dirty="0">
                <a:latin typeface="+mn-lt"/>
              </a:rPr>
              <a:t>恢复对</a:t>
            </a:r>
            <a:r>
              <a:rPr lang="en-US" altLang="zh-CN" dirty="0" err="1">
                <a:latin typeface="+mn-lt"/>
              </a:rPr>
              <a:t>readcount</a:t>
            </a:r>
            <a:r>
              <a:rPr lang="zh-CN" altLang="en-US" dirty="0">
                <a:latin typeface="+mn-lt"/>
              </a:rPr>
              <a:t>访问*</a:t>
            </a:r>
            <a:r>
              <a:rPr lang="en-US" altLang="zh-CN" dirty="0">
                <a:latin typeface="+mn-lt"/>
              </a:rPr>
              <a:t>/ </a:t>
            </a:r>
            <a:endParaRPr lang="zh-CN" altLang="en-US" dirty="0">
              <a:latin typeface="+mn-lt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2E31D0E-CCA7-4E48-9FE5-0B8D89C16B7A}"/>
              </a:ext>
            </a:extLst>
          </p:cNvPr>
          <p:cNvSpPr txBox="1"/>
          <p:nvPr/>
        </p:nvSpPr>
        <p:spPr>
          <a:xfrm>
            <a:off x="7839199" y="2315757"/>
            <a:ext cx="4110897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读者优先：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当一个或多个读者正在读时，有读者请求、写者请求，读者优先进入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4A4AB01-9FD2-4731-B3AE-9A307E4E1FD4}"/>
              </a:ext>
            </a:extLst>
          </p:cNvPr>
          <p:cNvSpPr/>
          <p:nvPr/>
        </p:nvSpPr>
        <p:spPr>
          <a:xfrm rot="10800000" flipV="1">
            <a:off x="1225614" y="4567"/>
            <a:ext cx="1969406" cy="4948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Reader</a:t>
            </a:r>
            <a:endParaRPr lang="zh-CN" altLang="en-US"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59E529-113F-40B7-B413-70B2BCD96FB3}"/>
              </a:ext>
            </a:extLst>
          </p:cNvPr>
          <p:cNvSpPr/>
          <p:nvPr/>
        </p:nvSpPr>
        <p:spPr>
          <a:xfrm>
            <a:off x="1041662" y="1286759"/>
            <a:ext cx="2762053" cy="123491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255285-EAA9-47BB-AAED-E7109677205F}"/>
              </a:ext>
            </a:extLst>
          </p:cNvPr>
          <p:cNvSpPr txBox="1"/>
          <p:nvPr/>
        </p:nvSpPr>
        <p:spPr>
          <a:xfrm>
            <a:off x="7135062" y="288015"/>
            <a:ext cx="4860626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readcount</a:t>
            </a:r>
            <a:r>
              <a:rPr lang="en-US" altLang="zh-CN" sz="2400" dirty="0"/>
              <a:t>: shared variable</a:t>
            </a:r>
          </a:p>
          <a:p>
            <a:r>
              <a:rPr lang="en-US" altLang="zh-CN" sz="2400" dirty="0" err="1"/>
              <a:t>wrt</a:t>
            </a:r>
            <a:r>
              <a:rPr lang="en-US" altLang="zh-CN" sz="2400" dirty="0"/>
              <a:t>: conditional variable</a:t>
            </a:r>
          </a:p>
          <a:p>
            <a:r>
              <a:rPr lang="en-US" altLang="zh-CN" sz="2400" dirty="0" err="1"/>
              <a:t>readcount</a:t>
            </a:r>
            <a:r>
              <a:rPr lang="en-US" altLang="zh-CN" sz="2400" dirty="0"/>
              <a:t>++,--: procedure in monitor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0D9D84-855F-4E74-9A72-2CB1F821D162}"/>
              </a:ext>
            </a:extLst>
          </p:cNvPr>
          <p:cNvSpPr/>
          <p:nvPr/>
        </p:nvSpPr>
        <p:spPr>
          <a:xfrm>
            <a:off x="1026855" y="4681980"/>
            <a:ext cx="2762053" cy="123491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654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98840-C99B-4FB8-A80E-49025C6C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Solution to Readers-Writers Problem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FA712-CC83-4C96-9A8F-99AEA7FF9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150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Writer</a:t>
            </a:r>
            <a:r>
              <a:rPr lang="en-US" altLang="zh-CN" sz="2400" dirty="0">
                <a:solidFill>
                  <a:srgbClr val="2E4BFA"/>
                </a:solidFill>
              </a:rPr>
              <a:t> </a:t>
            </a:r>
            <a:r>
              <a:rPr lang="en-US" altLang="zh-CN" sz="2400" dirty="0"/>
              <a:t>Process:   </a:t>
            </a:r>
            <a:r>
              <a:rPr lang="en-US" altLang="zh-CN" sz="2400" b="1" dirty="0"/>
              <a:t>wait(</a:t>
            </a:r>
            <a:r>
              <a:rPr lang="en-US" altLang="zh-CN" sz="2400" b="1" dirty="0" err="1"/>
              <a:t>wrt</a:t>
            </a:r>
            <a:r>
              <a:rPr lang="en-US" altLang="zh-CN" sz="2400" b="1" dirty="0"/>
              <a:t>);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400" b="1" dirty="0"/>
              <a:t>				   …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400" b="1" dirty="0"/>
              <a:t>	                               </a:t>
            </a:r>
            <a:r>
              <a:rPr lang="en-US" altLang="zh-CN" sz="2400" dirty="0"/>
              <a:t>writing is performed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400" b="1" dirty="0"/>
              <a:t>				   …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400" b="1" dirty="0"/>
              <a:t>                                   signal(</a:t>
            </a:r>
            <a:r>
              <a:rPr lang="en-US" altLang="zh-CN" sz="2400" b="1" dirty="0" err="1"/>
              <a:t>wrt</a:t>
            </a:r>
            <a:r>
              <a:rPr lang="en-US" altLang="zh-CN" sz="2400" b="1" dirty="0"/>
              <a:t>);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400" b="1" dirty="0"/>
              <a:t> </a:t>
            </a:r>
            <a:endParaRPr lang="en-US" altLang="zh-CN" dirty="0"/>
          </a:p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b="1" dirty="0"/>
              <a:t>Note: </a:t>
            </a:r>
            <a:r>
              <a:rPr lang="en-US" altLang="zh-CN" sz="2400" dirty="0"/>
              <a:t>if a </a:t>
            </a:r>
            <a:r>
              <a:rPr lang="en-US" altLang="zh-CN" sz="2400" i="1" dirty="0"/>
              <a:t>writer</a:t>
            </a:r>
            <a:r>
              <a:rPr lang="en-US" altLang="zh-CN" sz="2400" dirty="0"/>
              <a:t> is in its critical section while </a:t>
            </a:r>
            <a:r>
              <a:rPr lang="en-US" altLang="zh-CN" sz="2400" i="1" dirty="0"/>
              <a:t>n</a:t>
            </a:r>
            <a:r>
              <a:rPr lang="en-US" altLang="zh-CN" sz="2400" dirty="0"/>
              <a:t> </a:t>
            </a:r>
            <a:r>
              <a:rPr lang="en-US" altLang="zh-CN" sz="2400" i="1" dirty="0"/>
              <a:t>readers</a:t>
            </a:r>
            <a:r>
              <a:rPr lang="en-US" altLang="zh-CN" sz="2400" dirty="0"/>
              <a:t> are waiting, </a:t>
            </a:r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the first reader is queued on</a:t>
            </a:r>
            <a:r>
              <a:rPr lang="en-US" altLang="zh-CN" sz="2400" b="1" dirty="0"/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wrt</a:t>
            </a:r>
            <a:endParaRPr lang="en-US" altLang="zh-CN" sz="2400" dirty="0"/>
          </a:p>
          <a:p>
            <a:pPr lvl="1" eaLnBrk="1" hangingPunct="1">
              <a:tabLst>
                <a:tab pos="2232025" algn="l"/>
                <a:tab pos="2513013" algn="l"/>
                <a:tab pos="2857500" algn="l"/>
              </a:tabLst>
            </a:pPr>
            <a:r>
              <a:rPr lang="en-US" altLang="zh-CN" sz="2400" dirty="0"/>
              <a:t>the other </a:t>
            </a:r>
            <a:r>
              <a:rPr lang="en-US" altLang="zh-CN" sz="2400" i="1" dirty="0"/>
              <a:t>n-</a:t>
            </a:r>
            <a:r>
              <a:rPr lang="en-US" altLang="zh-CN" sz="2400" dirty="0"/>
              <a:t>1 readers are queued on </a:t>
            </a:r>
            <a:r>
              <a:rPr lang="en-US" altLang="zh-CN" sz="2400" b="1" dirty="0">
                <a:solidFill>
                  <a:srgbClr val="FF0000"/>
                </a:solidFill>
              </a:rPr>
              <a:t>mutex</a:t>
            </a:r>
          </a:p>
          <a:p>
            <a:pPr eaLnBrk="1" hangingPunct="1">
              <a:spcBef>
                <a:spcPct val="15000"/>
              </a:spcBef>
              <a:tabLst>
                <a:tab pos="2232025" algn="l"/>
                <a:tab pos="2513013" algn="l"/>
                <a:tab pos="2857500" algn="l"/>
              </a:tabLst>
            </a:pP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EB5F0-5136-471D-ADAD-F851AFEF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7554-A216-404B-BB2C-B6E56940BCCB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EB4D12-91B5-45DD-96C8-A16BA0E1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35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C78887-2FE0-4B9F-9A49-DDDC5BA7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924B4-EE9A-4404-BCC7-73F2705D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A0D9-BA72-43D8-B1C2-292671C171F1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56E3BBDA-7185-4B59-AAC5-D1D27D0AB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203" y="2133600"/>
            <a:ext cx="1584325" cy="1295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DataBase</a:t>
            </a:r>
          </a:p>
        </p:txBody>
      </p:sp>
      <p:sp>
        <p:nvSpPr>
          <p:cNvPr id="7" name="Line 31">
            <a:extLst>
              <a:ext uri="{FF2B5EF4-FFF2-40B4-BE49-F238E27FC236}">
                <a16:creationId xmlns:a16="http://schemas.microsoft.com/office/drawing/2014/main" id="{E9C7FE72-6136-449C-A466-D624AF307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6115" y="1846262"/>
            <a:ext cx="187325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Line 75">
            <a:extLst>
              <a:ext uri="{FF2B5EF4-FFF2-40B4-BE49-F238E27FC236}">
                <a16:creationId xmlns:a16="http://schemas.microsoft.com/office/drawing/2014/main" id="{19C89CF0-46EC-4373-9F6A-EB13A41A9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5928" y="1846262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9" name="Rectangle 77">
            <a:extLst>
              <a:ext uri="{FF2B5EF4-FFF2-40B4-BE49-F238E27FC236}">
                <a16:creationId xmlns:a16="http://schemas.microsoft.com/office/drawing/2014/main" id="{BD4D38F9-DC15-43AA-80D8-F808A0D7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4540" y="4510087"/>
            <a:ext cx="10080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wrt.list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10" name="Text Box 79">
            <a:extLst>
              <a:ext uri="{FF2B5EF4-FFF2-40B4-BE49-F238E27FC236}">
                <a16:creationId xmlns:a16="http://schemas.microsoft.com/office/drawing/2014/main" id="{7C5F2EA5-2768-48ED-9585-0510AB265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0440" y="1989137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w1</a:t>
            </a:r>
          </a:p>
        </p:txBody>
      </p:sp>
      <p:sp>
        <p:nvSpPr>
          <p:cNvPr id="11" name="Text Box 80">
            <a:extLst>
              <a:ext uri="{FF2B5EF4-FFF2-40B4-BE49-F238E27FC236}">
                <a16:creationId xmlns:a16="http://schemas.microsoft.com/office/drawing/2014/main" id="{3958AF10-FD86-4816-B610-83A798678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278" y="1989137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w2</a:t>
            </a:r>
          </a:p>
        </p:txBody>
      </p:sp>
      <p:sp>
        <p:nvSpPr>
          <p:cNvPr id="12" name="Text Box 81">
            <a:extLst>
              <a:ext uri="{FF2B5EF4-FFF2-40B4-BE49-F238E27FC236}">
                <a16:creationId xmlns:a16="http://schemas.microsoft.com/office/drawing/2014/main" id="{511CF5B5-2A33-4141-802D-E16FF379A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678" y="1989137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w3</a:t>
            </a:r>
          </a:p>
        </p:txBody>
      </p:sp>
      <p:sp>
        <p:nvSpPr>
          <p:cNvPr id="13" name="Text Box 82">
            <a:extLst>
              <a:ext uri="{FF2B5EF4-FFF2-40B4-BE49-F238E27FC236}">
                <a16:creationId xmlns:a16="http://schemas.microsoft.com/office/drawing/2014/main" id="{B7C093FA-CBC2-4001-AFF4-B656B8B78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028" y="1989137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r1</a:t>
            </a:r>
          </a:p>
        </p:txBody>
      </p:sp>
      <p:sp>
        <p:nvSpPr>
          <p:cNvPr id="14" name="Text Box 83">
            <a:extLst>
              <a:ext uri="{FF2B5EF4-FFF2-40B4-BE49-F238E27FC236}">
                <a16:creationId xmlns:a16="http://schemas.microsoft.com/office/drawing/2014/main" id="{480089F9-F631-48D6-9876-B1DFC11B5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215" y="1989137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r2</a:t>
            </a:r>
          </a:p>
        </p:txBody>
      </p:sp>
      <p:sp>
        <p:nvSpPr>
          <p:cNvPr id="15" name="Text Box 84">
            <a:extLst>
              <a:ext uri="{FF2B5EF4-FFF2-40B4-BE49-F238E27FC236}">
                <a16:creationId xmlns:a16="http://schemas.microsoft.com/office/drawing/2014/main" id="{B57A6B80-BA73-47BF-8680-8CC39648C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8815" y="1989137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r3</a:t>
            </a:r>
          </a:p>
        </p:txBody>
      </p:sp>
      <p:sp>
        <p:nvSpPr>
          <p:cNvPr id="16" name="Rectangle 85">
            <a:extLst>
              <a:ext uri="{FF2B5EF4-FFF2-40B4-BE49-F238E27FC236}">
                <a16:creationId xmlns:a16="http://schemas.microsoft.com/office/drawing/2014/main" id="{7655FE42-1EE9-4247-90A7-5E231B1E0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090" y="4510087"/>
            <a:ext cx="1727200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mutex.list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17" name="Text Box 86">
            <a:extLst>
              <a:ext uri="{FF2B5EF4-FFF2-40B4-BE49-F238E27FC236}">
                <a16:creationId xmlns:a16="http://schemas.microsoft.com/office/drawing/2014/main" id="{96B88732-1E8B-439B-BEC7-CD59DCD7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303" y="5538787"/>
            <a:ext cx="48612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initially, readcount=0, mutex=1,wrt=1</a:t>
            </a:r>
          </a:p>
        </p:txBody>
      </p:sp>
      <p:grpSp>
        <p:nvGrpSpPr>
          <p:cNvPr id="18" name="Group 57">
            <a:extLst>
              <a:ext uri="{FF2B5EF4-FFF2-40B4-BE49-F238E27FC236}">
                <a16:creationId xmlns:a16="http://schemas.microsoft.com/office/drawing/2014/main" id="{316E8794-F27C-4072-8CFA-111057187087}"/>
              </a:ext>
            </a:extLst>
          </p:cNvPr>
          <p:cNvGrpSpPr>
            <a:grpSpLocks/>
          </p:cNvGrpSpPr>
          <p:nvPr/>
        </p:nvGrpSpPr>
        <p:grpSpPr bwMode="auto">
          <a:xfrm>
            <a:off x="3491878" y="2638425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19" name="Oval 58">
              <a:extLst>
                <a:ext uri="{FF2B5EF4-FFF2-40B4-BE49-F238E27FC236}">
                  <a16:creationId xmlns:a16="http://schemas.microsoft.com/office/drawing/2014/main" id="{E8197725-7246-40A1-B47E-C3D093277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20" name="Line 59">
              <a:extLst>
                <a:ext uri="{FF2B5EF4-FFF2-40B4-BE49-F238E27FC236}">
                  <a16:creationId xmlns:a16="http://schemas.microsoft.com/office/drawing/2014/main" id="{AA0A2A1D-AB18-42D4-A2CC-E5E5722D1B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1" name="Line 60">
              <a:extLst>
                <a:ext uri="{FF2B5EF4-FFF2-40B4-BE49-F238E27FC236}">
                  <a16:creationId xmlns:a16="http://schemas.microsoft.com/office/drawing/2014/main" id="{9AD62271-5F92-4149-9192-1A7AC49BD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2" name="Line 61">
              <a:extLst>
                <a:ext uri="{FF2B5EF4-FFF2-40B4-BE49-F238E27FC236}">
                  <a16:creationId xmlns:a16="http://schemas.microsoft.com/office/drawing/2014/main" id="{C433A31C-4C8F-44B8-B180-765CDA3222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3" name="Line 62">
              <a:extLst>
                <a:ext uri="{FF2B5EF4-FFF2-40B4-BE49-F238E27FC236}">
                  <a16:creationId xmlns:a16="http://schemas.microsoft.com/office/drawing/2014/main" id="{06A3FC25-948D-4DD5-87A8-559851CE7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4" name="Group 63">
            <a:extLst>
              <a:ext uri="{FF2B5EF4-FFF2-40B4-BE49-F238E27FC236}">
                <a16:creationId xmlns:a16="http://schemas.microsoft.com/office/drawing/2014/main" id="{8955EE03-7477-49D1-A2B3-E2B4D13F9B69}"/>
              </a:ext>
            </a:extLst>
          </p:cNvPr>
          <p:cNvGrpSpPr>
            <a:grpSpLocks/>
          </p:cNvGrpSpPr>
          <p:nvPr/>
        </p:nvGrpSpPr>
        <p:grpSpPr bwMode="auto">
          <a:xfrm>
            <a:off x="2699715" y="2638425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25" name="Oval 64">
              <a:extLst>
                <a:ext uri="{FF2B5EF4-FFF2-40B4-BE49-F238E27FC236}">
                  <a16:creationId xmlns:a16="http://schemas.microsoft.com/office/drawing/2014/main" id="{9F863972-AA17-456C-8A51-CBE69C31A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26" name="Line 65">
              <a:extLst>
                <a:ext uri="{FF2B5EF4-FFF2-40B4-BE49-F238E27FC236}">
                  <a16:creationId xmlns:a16="http://schemas.microsoft.com/office/drawing/2014/main" id="{8386F9F5-821A-4F22-9C75-93204A78E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7" name="Line 66">
              <a:extLst>
                <a:ext uri="{FF2B5EF4-FFF2-40B4-BE49-F238E27FC236}">
                  <a16:creationId xmlns:a16="http://schemas.microsoft.com/office/drawing/2014/main" id="{51F62091-DAE2-451E-8D10-7D981DE54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66E6E73F-4FE9-461E-8854-F6623C6B9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29" name="Line 68">
              <a:extLst>
                <a:ext uri="{FF2B5EF4-FFF2-40B4-BE49-F238E27FC236}">
                  <a16:creationId xmlns:a16="http://schemas.microsoft.com/office/drawing/2014/main" id="{55EA825F-F7D9-48F1-8B5C-FC029FD15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0" name="Group 75">
            <a:extLst>
              <a:ext uri="{FF2B5EF4-FFF2-40B4-BE49-F238E27FC236}">
                <a16:creationId xmlns:a16="http://schemas.microsoft.com/office/drawing/2014/main" id="{A62918F9-AE2B-4B4B-8956-FE953583C9F0}"/>
              </a:ext>
            </a:extLst>
          </p:cNvPr>
          <p:cNvGrpSpPr>
            <a:grpSpLocks/>
          </p:cNvGrpSpPr>
          <p:nvPr/>
        </p:nvGrpSpPr>
        <p:grpSpPr bwMode="auto">
          <a:xfrm>
            <a:off x="1836115" y="2638425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31" name="Oval 76">
              <a:extLst>
                <a:ext uri="{FF2B5EF4-FFF2-40B4-BE49-F238E27FC236}">
                  <a16:creationId xmlns:a16="http://schemas.microsoft.com/office/drawing/2014/main" id="{53944369-AC29-4D1E-9C57-BD5C2BEAB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32" name="Line 77">
              <a:extLst>
                <a:ext uri="{FF2B5EF4-FFF2-40B4-BE49-F238E27FC236}">
                  <a16:creationId xmlns:a16="http://schemas.microsoft.com/office/drawing/2014/main" id="{715A9B60-35C4-45C9-80DA-C7D6EFEE1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3" name="Line 78">
              <a:extLst>
                <a:ext uri="{FF2B5EF4-FFF2-40B4-BE49-F238E27FC236}">
                  <a16:creationId xmlns:a16="http://schemas.microsoft.com/office/drawing/2014/main" id="{3EF6F806-8E7E-4DF9-B4CE-9BCF28CB5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4" name="Line 79">
              <a:extLst>
                <a:ext uri="{FF2B5EF4-FFF2-40B4-BE49-F238E27FC236}">
                  <a16:creationId xmlns:a16="http://schemas.microsoft.com/office/drawing/2014/main" id="{0B62B775-C858-4D29-AC4B-93035C5F9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5" name="Line 80">
              <a:extLst>
                <a:ext uri="{FF2B5EF4-FFF2-40B4-BE49-F238E27FC236}">
                  <a16:creationId xmlns:a16="http://schemas.microsoft.com/office/drawing/2014/main" id="{6527F427-19D6-4195-9489-60AF19538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6" name="Group 81">
            <a:extLst>
              <a:ext uri="{FF2B5EF4-FFF2-40B4-BE49-F238E27FC236}">
                <a16:creationId xmlns:a16="http://schemas.microsoft.com/office/drawing/2014/main" id="{F75C83F2-BD12-4807-A562-024565C93B2A}"/>
              </a:ext>
            </a:extLst>
          </p:cNvPr>
          <p:cNvGrpSpPr>
            <a:grpSpLocks/>
          </p:cNvGrpSpPr>
          <p:nvPr/>
        </p:nvGrpSpPr>
        <p:grpSpPr bwMode="auto">
          <a:xfrm>
            <a:off x="7670178" y="2638425"/>
            <a:ext cx="433387" cy="792162"/>
            <a:chOff x="4059" y="3475"/>
            <a:chExt cx="273" cy="499"/>
          </a:xfrm>
          <a:solidFill>
            <a:srgbClr val="FF0000"/>
          </a:solidFill>
        </p:grpSpPr>
        <p:sp>
          <p:nvSpPr>
            <p:cNvPr id="37" name="Oval 82">
              <a:extLst>
                <a:ext uri="{FF2B5EF4-FFF2-40B4-BE49-F238E27FC236}">
                  <a16:creationId xmlns:a16="http://schemas.microsoft.com/office/drawing/2014/main" id="{674284A2-2635-4B5C-B6E2-89FC12AF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8" name="Line 83">
              <a:extLst>
                <a:ext uri="{FF2B5EF4-FFF2-40B4-BE49-F238E27FC236}">
                  <a16:creationId xmlns:a16="http://schemas.microsoft.com/office/drawing/2014/main" id="{4266B672-8275-43D7-AC22-D271E41DC4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39" name="Line 84">
              <a:extLst>
                <a:ext uri="{FF2B5EF4-FFF2-40B4-BE49-F238E27FC236}">
                  <a16:creationId xmlns:a16="http://schemas.microsoft.com/office/drawing/2014/main" id="{D8578B23-531C-45EB-ABF9-60ABA0A5F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0" name="Line 85">
              <a:extLst>
                <a:ext uri="{FF2B5EF4-FFF2-40B4-BE49-F238E27FC236}">
                  <a16:creationId xmlns:a16="http://schemas.microsoft.com/office/drawing/2014/main" id="{2648BB2C-B588-4B68-AFED-E539B9C18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1" name="Line 86">
              <a:extLst>
                <a:ext uri="{FF2B5EF4-FFF2-40B4-BE49-F238E27FC236}">
                  <a16:creationId xmlns:a16="http://schemas.microsoft.com/office/drawing/2014/main" id="{C0F1C529-5A8E-498D-9E05-47A805A80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solidFill>
                  <a:srgbClr val="FF0000"/>
                </a:solidFill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2" name="Group 87">
            <a:extLst>
              <a:ext uri="{FF2B5EF4-FFF2-40B4-BE49-F238E27FC236}">
                <a16:creationId xmlns:a16="http://schemas.microsoft.com/office/drawing/2014/main" id="{F39699C2-92C7-4CEE-AC40-8902DC1069C5}"/>
              </a:ext>
            </a:extLst>
          </p:cNvPr>
          <p:cNvGrpSpPr>
            <a:grpSpLocks/>
          </p:cNvGrpSpPr>
          <p:nvPr/>
        </p:nvGrpSpPr>
        <p:grpSpPr bwMode="auto">
          <a:xfrm>
            <a:off x="8459165" y="2638425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43" name="Oval 88">
              <a:extLst>
                <a:ext uri="{FF2B5EF4-FFF2-40B4-BE49-F238E27FC236}">
                  <a16:creationId xmlns:a16="http://schemas.microsoft.com/office/drawing/2014/main" id="{68AD19C2-D35B-431F-BE0C-64112580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44" name="Line 89">
              <a:extLst>
                <a:ext uri="{FF2B5EF4-FFF2-40B4-BE49-F238E27FC236}">
                  <a16:creationId xmlns:a16="http://schemas.microsoft.com/office/drawing/2014/main" id="{7BC5871E-2AE1-4C61-A58D-B3AA67F1F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5" name="Line 90">
              <a:extLst>
                <a:ext uri="{FF2B5EF4-FFF2-40B4-BE49-F238E27FC236}">
                  <a16:creationId xmlns:a16="http://schemas.microsoft.com/office/drawing/2014/main" id="{C64FD798-345D-4D7A-8326-0D5782BA3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6" name="Line 91">
              <a:extLst>
                <a:ext uri="{FF2B5EF4-FFF2-40B4-BE49-F238E27FC236}">
                  <a16:creationId xmlns:a16="http://schemas.microsoft.com/office/drawing/2014/main" id="{741A1C74-8043-4007-A83F-B2628904A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7" name="Line 92">
              <a:extLst>
                <a:ext uri="{FF2B5EF4-FFF2-40B4-BE49-F238E27FC236}">
                  <a16:creationId xmlns:a16="http://schemas.microsoft.com/office/drawing/2014/main" id="{E003998A-BD74-400C-BD66-65198D9FD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8" name="Group 93">
            <a:extLst>
              <a:ext uri="{FF2B5EF4-FFF2-40B4-BE49-F238E27FC236}">
                <a16:creationId xmlns:a16="http://schemas.microsoft.com/office/drawing/2014/main" id="{E2FCE27A-5639-40BB-9846-0408BA11AA1C}"/>
              </a:ext>
            </a:extLst>
          </p:cNvPr>
          <p:cNvGrpSpPr>
            <a:grpSpLocks/>
          </p:cNvGrpSpPr>
          <p:nvPr/>
        </p:nvGrpSpPr>
        <p:grpSpPr bwMode="auto">
          <a:xfrm>
            <a:off x="9397378" y="2638425"/>
            <a:ext cx="433387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49" name="Oval 94">
              <a:extLst>
                <a:ext uri="{FF2B5EF4-FFF2-40B4-BE49-F238E27FC236}">
                  <a16:creationId xmlns:a16="http://schemas.microsoft.com/office/drawing/2014/main" id="{A57BEE28-4E90-4A1C-864C-72466C55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50" name="Line 95">
              <a:extLst>
                <a:ext uri="{FF2B5EF4-FFF2-40B4-BE49-F238E27FC236}">
                  <a16:creationId xmlns:a16="http://schemas.microsoft.com/office/drawing/2014/main" id="{6659D333-B25D-427B-85A5-BAD0F398C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1" name="Line 96">
              <a:extLst>
                <a:ext uri="{FF2B5EF4-FFF2-40B4-BE49-F238E27FC236}">
                  <a16:creationId xmlns:a16="http://schemas.microsoft.com/office/drawing/2014/main" id="{E8D13E63-4A4B-4BD0-AA0B-E5B513646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2" name="Line 97">
              <a:extLst>
                <a:ext uri="{FF2B5EF4-FFF2-40B4-BE49-F238E27FC236}">
                  <a16:creationId xmlns:a16="http://schemas.microsoft.com/office/drawing/2014/main" id="{67317B3F-C8F9-4D1D-BA54-DAFB658990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3" name="Line 98">
              <a:extLst>
                <a:ext uri="{FF2B5EF4-FFF2-40B4-BE49-F238E27FC236}">
                  <a16:creationId xmlns:a16="http://schemas.microsoft.com/office/drawing/2014/main" id="{C7762250-6565-4DCF-953A-BAFB31C40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4DA0217-9D70-41EB-BEC1-15462BA07447}"/>
              </a:ext>
            </a:extLst>
          </p:cNvPr>
          <p:cNvSpPr/>
          <p:nvPr/>
        </p:nvSpPr>
        <p:spPr>
          <a:xfrm>
            <a:off x="2277642" y="420030"/>
            <a:ext cx="7194931" cy="62436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第一个读者执行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wait(</a:t>
            </a:r>
            <a:r>
              <a:rPr lang="en-US" altLang="zh-CN" sz="2400" dirty="0" err="1">
                <a:solidFill>
                  <a:schemeClr val="tx1"/>
                </a:solidFill>
                <a:ea typeface="微软雅黑 Light" panose="020B0502040204020203" pitchFamily="34" charset="-122"/>
              </a:rPr>
              <a:t>wrt</a:t>
            </a:r>
            <a:r>
              <a:rPr lang="en-US" altLang="zh-CN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，负责与写者争夺控制权</a:t>
            </a:r>
          </a:p>
        </p:txBody>
      </p:sp>
    </p:spTree>
    <p:extLst>
      <p:ext uri="{BB962C8B-B14F-4D97-AF65-F5344CB8AC3E}">
        <p14:creationId xmlns:p14="http://schemas.microsoft.com/office/powerpoint/2010/main" val="22653108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EBEAB5B2-16A4-4C68-9FC5-D5D533C2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52" y="2960188"/>
            <a:ext cx="2335212" cy="18896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3120DD-3FA0-4FD5-A407-F9F48C0E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029BDF-8B2A-4416-9A42-163D712B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38AF-D676-4C8D-9B4A-B0B9B72C7F6C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24C5C2A-1755-4A86-93E1-91654625C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672" y="908050"/>
            <a:ext cx="1584325" cy="1295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DataBase</a:t>
            </a:r>
          </a:p>
        </p:txBody>
      </p:sp>
      <p:sp>
        <p:nvSpPr>
          <p:cNvPr id="6" name="Line 24">
            <a:extLst>
              <a:ext uri="{FF2B5EF4-FFF2-40B4-BE49-F238E27FC236}">
                <a16:creationId xmlns:a16="http://schemas.microsoft.com/office/drawing/2014/main" id="{E9A9D040-378A-4847-B9E4-E8147C39B2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398" y="620713"/>
            <a:ext cx="187325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Line 46">
            <a:extLst>
              <a:ext uri="{FF2B5EF4-FFF2-40B4-BE49-F238E27FC236}">
                <a16:creationId xmlns:a16="http://schemas.microsoft.com/office/drawing/2014/main" id="{657E0F77-4420-4858-994F-8360B63CC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3472" y="620713"/>
            <a:ext cx="424815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DC461AD6-FDDD-4225-9C8F-9BC5E582C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47" y="2420938"/>
            <a:ext cx="10080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wrt.list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9" name="Text Box 48">
            <a:extLst>
              <a:ext uri="{FF2B5EF4-FFF2-40B4-BE49-F238E27FC236}">
                <a16:creationId xmlns:a16="http://schemas.microsoft.com/office/drawing/2014/main" id="{056AE117-90F7-40D0-A4E0-319A5B099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723" y="763588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w1</a:t>
            </a:r>
          </a:p>
        </p:txBody>
      </p:sp>
      <p:sp>
        <p:nvSpPr>
          <p:cNvPr id="10" name="Text Box 49">
            <a:extLst>
              <a:ext uri="{FF2B5EF4-FFF2-40B4-BE49-F238E27FC236}">
                <a16:creationId xmlns:a16="http://schemas.microsoft.com/office/drawing/2014/main" id="{1D007DF8-C7DC-4931-9783-66D1E7424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561" y="763588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w2</a:t>
            </a: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64236D9A-05FC-4FA6-96F2-547B68E27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961" y="763588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w3</a:t>
            </a:r>
          </a:p>
        </p:txBody>
      </p:sp>
      <p:sp>
        <p:nvSpPr>
          <p:cNvPr id="12" name="Text Box 51">
            <a:extLst>
              <a:ext uri="{FF2B5EF4-FFF2-40B4-BE49-F238E27FC236}">
                <a16:creationId xmlns:a16="http://schemas.microsoft.com/office/drawing/2014/main" id="{7E5AC301-9910-4EDB-A3DE-6CDBCCB8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497" y="763588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r1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97B8A565-0684-480C-805B-B0748340E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684" y="763588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r2</a:t>
            </a: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886C75EB-040F-4639-81E4-37D48CBFC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284" y="763588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r3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92E8ED9B-C70B-43E2-A66C-B3DD0CBA8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647" y="2420938"/>
            <a:ext cx="1727200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mutex.list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16" name="Text Box 56">
            <a:extLst>
              <a:ext uri="{FF2B5EF4-FFF2-40B4-BE49-F238E27FC236}">
                <a16:creationId xmlns:a16="http://schemas.microsoft.com/office/drawing/2014/main" id="{B6C5ED4A-0DFE-4576-BE6A-5DEE1068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473" y="3918768"/>
            <a:ext cx="6531660" cy="26776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Readers  Writers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wrt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mutex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readcount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r>
              <a:rPr lang="en-US" altLang="zh-CN" sz="2400" dirty="0">
                <a:solidFill>
                  <a:srgbClr val="2E4BFA"/>
                </a:solidFill>
                <a:latin typeface="+mn-lt"/>
                <a:ea typeface="微软雅黑 Light" panose="020B0502040204020203" pitchFamily="34" charset="-122"/>
              </a:rPr>
              <a:t>r1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 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          1→0    1→0→1             0→1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w1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×</a:t>
            </a:r>
          </a:p>
          <a:p>
            <a:pPr eaLnBrk="1" hangingPunct="1"/>
            <a:r>
              <a:rPr lang="en-US" altLang="zh-CN" sz="2400" dirty="0">
                <a:solidFill>
                  <a:srgbClr val="2E4BFA"/>
                </a:solidFill>
                <a:latin typeface="+mn-lt"/>
                <a:ea typeface="微软雅黑 Light" panose="020B0502040204020203" pitchFamily="34" charset="-122"/>
              </a:rPr>
              <a:t>r2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                        1→0→1             1→2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w2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×</a:t>
            </a:r>
          </a:p>
          <a:p>
            <a:pPr eaLnBrk="1" hangingPunct="1"/>
            <a:r>
              <a:rPr lang="en-US" altLang="zh-CN" sz="2400" dirty="0">
                <a:solidFill>
                  <a:srgbClr val="2E4BFA"/>
                </a:solidFill>
                <a:latin typeface="+mn-lt"/>
                <a:ea typeface="微软雅黑 Light" panose="020B0502040204020203" pitchFamily="34" charset="-122"/>
              </a:rPr>
              <a:t>r3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                        1→0→1             2→3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w3 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X</a:t>
            </a:r>
          </a:p>
        </p:txBody>
      </p:sp>
      <p:sp>
        <p:nvSpPr>
          <p:cNvPr id="17" name="Line 57">
            <a:extLst>
              <a:ext uri="{FF2B5EF4-FFF2-40B4-BE49-F238E27FC236}">
                <a16:creationId xmlns:a16="http://schemas.microsoft.com/office/drawing/2014/main" id="{E2312444-3EEE-4DD3-A8B3-8D8419393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2885" y="263683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4D81F58-8B7F-456A-992F-9D5D9D47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622" y="2420938"/>
            <a:ext cx="576263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w1</a:t>
            </a:r>
          </a:p>
        </p:txBody>
      </p:sp>
      <p:sp>
        <p:nvSpPr>
          <p:cNvPr id="19" name="Line 60">
            <a:extLst>
              <a:ext uri="{FF2B5EF4-FFF2-40B4-BE49-F238E27FC236}">
                <a16:creationId xmlns:a16="http://schemas.microsoft.com/office/drawing/2014/main" id="{133A4BA3-DF6F-43CC-872D-8F8176475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6260" y="263683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Rectangle 61">
            <a:extLst>
              <a:ext uri="{FF2B5EF4-FFF2-40B4-BE49-F238E27FC236}">
                <a16:creationId xmlns:a16="http://schemas.microsoft.com/office/drawing/2014/main" id="{2BEAA9B4-8FCB-41E7-83A2-7157BA869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997" y="2420938"/>
            <a:ext cx="576263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w2</a:t>
            </a:r>
          </a:p>
        </p:txBody>
      </p:sp>
      <p:sp>
        <p:nvSpPr>
          <p:cNvPr id="21" name="Line 62">
            <a:extLst>
              <a:ext uri="{FF2B5EF4-FFF2-40B4-BE49-F238E27FC236}">
                <a16:creationId xmlns:a16="http://schemas.microsoft.com/office/drawing/2014/main" id="{E7960A0D-BAE2-4632-98B0-B1950F91E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1222" y="263683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494E6725-2654-42FB-A3D3-D3359387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960" y="2420938"/>
            <a:ext cx="576262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w3</a:t>
            </a:r>
          </a:p>
        </p:txBody>
      </p:sp>
      <p:sp>
        <p:nvSpPr>
          <p:cNvPr id="23" name="Line 64">
            <a:extLst>
              <a:ext uri="{FF2B5EF4-FFF2-40B4-BE49-F238E27FC236}">
                <a16:creationId xmlns:a16="http://schemas.microsoft.com/office/drawing/2014/main" id="{2498D8B6-0933-4054-8324-1260AB780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3834" y="620713"/>
            <a:ext cx="0" cy="504825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4" name="Line 65">
            <a:extLst>
              <a:ext uri="{FF2B5EF4-FFF2-40B4-BE49-F238E27FC236}">
                <a16:creationId xmlns:a16="http://schemas.microsoft.com/office/drawing/2014/main" id="{7C3FD053-7737-4496-A8CF-DB66B1ECB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4422" y="6207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Line 66">
            <a:extLst>
              <a:ext uri="{FF2B5EF4-FFF2-40B4-BE49-F238E27FC236}">
                <a16:creationId xmlns:a16="http://schemas.microsoft.com/office/drawing/2014/main" id="{CD805324-A4F2-4AF0-88C5-7466E5622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8022" y="6207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6" name="Line 67">
            <a:extLst>
              <a:ext uri="{FF2B5EF4-FFF2-40B4-BE49-F238E27FC236}">
                <a16:creationId xmlns:a16="http://schemas.microsoft.com/office/drawing/2014/main" id="{9B12352C-70E7-42B0-A001-52A85A00E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0184" y="6207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grpSp>
        <p:nvGrpSpPr>
          <p:cNvPr id="27" name="Group 68">
            <a:extLst>
              <a:ext uri="{FF2B5EF4-FFF2-40B4-BE49-F238E27FC236}">
                <a16:creationId xmlns:a16="http://schemas.microsoft.com/office/drawing/2014/main" id="{C03A10B9-D03F-4B64-807A-B822A329A559}"/>
              </a:ext>
            </a:extLst>
          </p:cNvPr>
          <p:cNvGrpSpPr>
            <a:grpSpLocks/>
          </p:cNvGrpSpPr>
          <p:nvPr/>
        </p:nvGrpSpPr>
        <p:grpSpPr bwMode="auto">
          <a:xfrm>
            <a:off x="2722161" y="1268413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28" name="Oval 69">
              <a:extLst>
                <a:ext uri="{FF2B5EF4-FFF2-40B4-BE49-F238E27FC236}">
                  <a16:creationId xmlns:a16="http://schemas.microsoft.com/office/drawing/2014/main" id="{5B13D499-FC0F-4325-8C73-C3979E84B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29" name="Line 70">
              <a:extLst>
                <a:ext uri="{FF2B5EF4-FFF2-40B4-BE49-F238E27FC236}">
                  <a16:creationId xmlns:a16="http://schemas.microsoft.com/office/drawing/2014/main" id="{00AD5A79-4AE0-4B12-A0A2-2DCCC13F3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0" name="Line 71">
              <a:extLst>
                <a:ext uri="{FF2B5EF4-FFF2-40B4-BE49-F238E27FC236}">
                  <a16:creationId xmlns:a16="http://schemas.microsoft.com/office/drawing/2014/main" id="{82A83946-56D2-456D-8DEE-82C6B5594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1" name="Line 72">
              <a:extLst>
                <a:ext uri="{FF2B5EF4-FFF2-40B4-BE49-F238E27FC236}">
                  <a16:creationId xmlns:a16="http://schemas.microsoft.com/office/drawing/2014/main" id="{71294B66-F3E4-41A0-8EAD-682BDCBAF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2" name="Line 73">
              <a:extLst>
                <a:ext uri="{FF2B5EF4-FFF2-40B4-BE49-F238E27FC236}">
                  <a16:creationId xmlns:a16="http://schemas.microsoft.com/office/drawing/2014/main" id="{4518041B-DFE2-463A-9A3A-1C1118F70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3" name="Group 74">
            <a:extLst>
              <a:ext uri="{FF2B5EF4-FFF2-40B4-BE49-F238E27FC236}">
                <a16:creationId xmlns:a16="http://schemas.microsoft.com/office/drawing/2014/main" id="{AD18B665-663C-4364-A00F-31F35696EE97}"/>
              </a:ext>
            </a:extLst>
          </p:cNvPr>
          <p:cNvGrpSpPr>
            <a:grpSpLocks/>
          </p:cNvGrpSpPr>
          <p:nvPr/>
        </p:nvGrpSpPr>
        <p:grpSpPr bwMode="auto">
          <a:xfrm>
            <a:off x="1929998" y="1268413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34" name="Oval 75">
              <a:extLst>
                <a:ext uri="{FF2B5EF4-FFF2-40B4-BE49-F238E27FC236}">
                  <a16:creationId xmlns:a16="http://schemas.microsoft.com/office/drawing/2014/main" id="{FB8FCBE3-3AF9-4820-B91B-8C97F05A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35" name="Line 76">
              <a:extLst>
                <a:ext uri="{FF2B5EF4-FFF2-40B4-BE49-F238E27FC236}">
                  <a16:creationId xmlns:a16="http://schemas.microsoft.com/office/drawing/2014/main" id="{6C4F6F0A-2A05-401F-9413-E922871AA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6" name="Line 77">
              <a:extLst>
                <a:ext uri="{FF2B5EF4-FFF2-40B4-BE49-F238E27FC236}">
                  <a16:creationId xmlns:a16="http://schemas.microsoft.com/office/drawing/2014/main" id="{458F6753-49A6-4E9C-874B-6CA3DFB77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7" name="Line 78">
              <a:extLst>
                <a:ext uri="{FF2B5EF4-FFF2-40B4-BE49-F238E27FC236}">
                  <a16:creationId xmlns:a16="http://schemas.microsoft.com/office/drawing/2014/main" id="{6B51ACF1-72A1-4314-9B93-6E401A4FE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8" name="Line 79">
              <a:extLst>
                <a:ext uri="{FF2B5EF4-FFF2-40B4-BE49-F238E27FC236}">
                  <a16:creationId xmlns:a16="http://schemas.microsoft.com/office/drawing/2014/main" id="{649D7417-CC5D-4EAE-8062-594754939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Group 80">
            <a:extLst>
              <a:ext uri="{FF2B5EF4-FFF2-40B4-BE49-F238E27FC236}">
                <a16:creationId xmlns:a16="http://schemas.microsoft.com/office/drawing/2014/main" id="{59A78EB9-F7A1-4362-A346-E222525DBD63}"/>
              </a:ext>
            </a:extLst>
          </p:cNvPr>
          <p:cNvGrpSpPr>
            <a:grpSpLocks/>
          </p:cNvGrpSpPr>
          <p:nvPr/>
        </p:nvGrpSpPr>
        <p:grpSpPr bwMode="auto">
          <a:xfrm>
            <a:off x="1066398" y="1268413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40" name="Oval 81">
              <a:extLst>
                <a:ext uri="{FF2B5EF4-FFF2-40B4-BE49-F238E27FC236}">
                  <a16:creationId xmlns:a16="http://schemas.microsoft.com/office/drawing/2014/main" id="{EF544D03-FB88-4BA1-9247-FAF0BD05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41" name="Line 82">
              <a:extLst>
                <a:ext uri="{FF2B5EF4-FFF2-40B4-BE49-F238E27FC236}">
                  <a16:creationId xmlns:a16="http://schemas.microsoft.com/office/drawing/2014/main" id="{094C3B4E-426C-40C8-BABD-B199595D7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2" name="Line 83">
              <a:extLst>
                <a:ext uri="{FF2B5EF4-FFF2-40B4-BE49-F238E27FC236}">
                  <a16:creationId xmlns:a16="http://schemas.microsoft.com/office/drawing/2014/main" id="{9EC8479D-1888-479F-BDC5-57B045D30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3" name="Line 84">
              <a:extLst>
                <a:ext uri="{FF2B5EF4-FFF2-40B4-BE49-F238E27FC236}">
                  <a16:creationId xmlns:a16="http://schemas.microsoft.com/office/drawing/2014/main" id="{164CADA7-F326-4D77-B2CE-CE13D2F1EA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4" name="Line 85">
              <a:extLst>
                <a:ext uri="{FF2B5EF4-FFF2-40B4-BE49-F238E27FC236}">
                  <a16:creationId xmlns:a16="http://schemas.microsoft.com/office/drawing/2014/main" id="{C1325A01-AB92-40FA-AFEC-8EB20FE6E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5" name="Group 86">
            <a:extLst>
              <a:ext uri="{FF2B5EF4-FFF2-40B4-BE49-F238E27FC236}">
                <a16:creationId xmlns:a16="http://schemas.microsoft.com/office/drawing/2014/main" id="{0DC439E8-9A18-4E58-BA62-0A37BFA0C33A}"/>
              </a:ext>
            </a:extLst>
          </p:cNvPr>
          <p:cNvGrpSpPr>
            <a:grpSpLocks/>
          </p:cNvGrpSpPr>
          <p:nvPr/>
        </p:nvGrpSpPr>
        <p:grpSpPr bwMode="auto">
          <a:xfrm>
            <a:off x="6537234" y="1268413"/>
            <a:ext cx="433388" cy="792162"/>
            <a:chOff x="4059" y="3475"/>
            <a:chExt cx="273" cy="499"/>
          </a:xfrm>
          <a:solidFill>
            <a:srgbClr val="FF0000"/>
          </a:solidFill>
        </p:grpSpPr>
        <p:sp>
          <p:nvSpPr>
            <p:cNvPr id="46" name="Oval 87">
              <a:extLst>
                <a:ext uri="{FF2B5EF4-FFF2-40B4-BE49-F238E27FC236}">
                  <a16:creationId xmlns:a16="http://schemas.microsoft.com/office/drawing/2014/main" id="{4BE24ADE-2924-4B02-AA81-29C98B0C6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47" name="Line 88">
              <a:extLst>
                <a:ext uri="{FF2B5EF4-FFF2-40B4-BE49-F238E27FC236}">
                  <a16:creationId xmlns:a16="http://schemas.microsoft.com/office/drawing/2014/main" id="{E0195A11-6896-45A9-9415-33CE33BD4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8" name="Line 89">
              <a:extLst>
                <a:ext uri="{FF2B5EF4-FFF2-40B4-BE49-F238E27FC236}">
                  <a16:creationId xmlns:a16="http://schemas.microsoft.com/office/drawing/2014/main" id="{BAD176B9-D10E-418A-87E3-48E5CBF9E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9" name="Line 90">
              <a:extLst>
                <a:ext uri="{FF2B5EF4-FFF2-40B4-BE49-F238E27FC236}">
                  <a16:creationId xmlns:a16="http://schemas.microsoft.com/office/drawing/2014/main" id="{6DCBB1C8-B245-4C54-80C3-747C969AB4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0" name="Line 91">
              <a:extLst>
                <a:ext uri="{FF2B5EF4-FFF2-40B4-BE49-F238E27FC236}">
                  <a16:creationId xmlns:a16="http://schemas.microsoft.com/office/drawing/2014/main" id="{40A949D0-3571-46A6-98BD-DCAE66612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1" name="Group 92">
            <a:extLst>
              <a:ext uri="{FF2B5EF4-FFF2-40B4-BE49-F238E27FC236}">
                <a16:creationId xmlns:a16="http://schemas.microsoft.com/office/drawing/2014/main" id="{DD03C1D5-6CDE-4C2D-BB49-BCA21002B0E9}"/>
              </a:ext>
            </a:extLst>
          </p:cNvPr>
          <p:cNvGrpSpPr>
            <a:grpSpLocks/>
          </p:cNvGrpSpPr>
          <p:nvPr/>
        </p:nvGrpSpPr>
        <p:grpSpPr bwMode="auto">
          <a:xfrm>
            <a:off x="7326222" y="1268413"/>
            <a:ext cx="433387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52" name="Oval 93">
              <a:extLst>
                <a:ext uri="{FF2B5EF4-FFF2-40B4-BE49-F238E27FC236}">
                  <a16:creationId xmlns:a16="http://schemas.microsoft.com/office/drawing/2014/main" id="{B1E4844B-3710-4C66-AA30-4E3C0B115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53" name="Line 94">
              <a:extLst>
                <a:ext uri="{FF2B5EF4-FFF2-40B4-BE49-F238E27FC236}">
                  <a16:creationId xmlns:a16="http://schemas.microsoft.com/office/drawing/2014/main" id="{4291C116-75DE-4FF9-A043-8591CDB61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4" name="Line 95">
              <a:extLst>
                <a:ext uri="{FF2B5EF4-FFF2-40B4-BE49-F238E27FC236}">
                  <a16:creationId xmlns:a16="http://schemas.microsoft.com/office/drawing/2014/main" id="{FB428C11-9441-4A14-8612-0204CAE80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5" name="Line 96">
              <a:extLst>
                <a:ext uri="{FF2B5EF4-FFF2-40B4-BE49-F238E27FC236}">
                  <a16:creationId xmlns:a16="http://schemas.microsoft.com/office/drawing/2014/main" id="{A860E402-CAF9-47D0-B7F3-0716417439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6" name="Line 97">
              <a:extLst>
                <a:ext uri="{FF2B5EF4-FFF2-40B4-BE49-F238E27FC236}">
                  <a16:creationId xmlns:a16="http://schemas.microsoft.com/office/drawing/2014/main" id="{200EEB19-9D4A-4446-9618-8628D6E348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7" name="Group 98">
            <a:extLst>
              <a:ext uri="{FF2B5EF4-FFF2-40B4-BE49-F238E27FC236}">
                <a16:creationId xmlns:a16="http://schemas.microsoft.com/office/drawing/2014/main" id="{5997EC66-3E95-449A-82EA-F0CC8D12D1A0}"/>
              </a:ext>
            </a:extLst>
          </p:cNvPr>
          <p:cNvGrpSpPr>
            <a:grpSpLocks/>
          </p:cNvGrpSpPr>
          <p:nvPr/>
        </p:nvGrpSpPr>
        <p:grpSpPr bwMode="auto">
          <a:xfrm>
            <a:off x="8264434" y="1268413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58" name="Oval 99">
              <a:extLst>
                <a:ext uri="{FF2B5EF4-FFF2-40B4-BE49-F238E27FC236}">
                  <a16:creationId xmlns:a16="http://schemas.microsoft.com/office/drawing/2014/main" id="{62E320BF-E457-4AB4-BCE2-AFC037AE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59" name="Line 100">
              <a:extLst>
                <a:ext uri="{FF2B5EF4-FFF2-40B4-BE49-F238E27FC236}">
                  <a16:creationId xmlns:a16="http://schemas.microsoft.com/office/drawing/2014/main" id="{A711D3C3-9665-447D-AA45-E8D1341FF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0" name="Line 101">
              <a:extLst>
                <a:ext uri="{FF2B5EF4-FFF2-40B4-BE49-F238E27FC236}">
                  <a16:creationId xmlns:a16="http://schemas.microsoft.com/office/drawing/2014/main" id="{D822E03F-1A3B-4B1E-AF24-424E3EE56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1" name="Line 102">
              <a:extLst>
                <a:ext uri="{FF2B5EF4-FFF2-40B4-BE49-F238E27FC236}">
                  <a16:creationId xmlns:a16="http://schemas.microsoft.com/office/drawing/2014/main" id="{387B6D98-6451-4BB6-9619-0DA21EF49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2" name="Line 103">
              <a:extLst>
                <a:ext uri="{FF2B5EF4-FFF2-40B4-BE49-F238E27FC236}">
                  <a16:creationId xmlns:a16="http://schemas.microsoft.com/office/drawing/2014/main" id="{8BEF8DB4-E26F-4C25-8BC2-8CAFD2EE2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sp>
        <p:nvSpPr>
          <p:cNvPr id="63" name="Text Box 62">
            <a:extLst>
              <a:ext uri="{FF2B5EF4-FFF2-40B4-BE49-F238E27FC236}">
                <a16:creationId xmlns:a16="http://schemas.microsoft.com/office/drawing/2014/main" id="{575D5164-FA79-4E8C-9677-A4346091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66" y="3212976"/>
            <a:ext cx="86407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先读后写：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个读者依次进入，在临界区内并行读；当读者未完成时，稍后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个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writers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提出进入申请，均被阻塞：</a:t>
            </a:r>
          </a:p>
        </p:txBody>
      </p:sp>
      <p:sp>
        <p:nvSpPr>
          <p:cNvPr id="64" name="Text Box 86">
            <a:extLst>
              <a:ext uri="{FF2B5EF4-FFF2-40B4-BE49-F238E27FC236}">
                <a16:creationId xmlns:a16="http://schemas.microsoft.com/office/drawing/2014/main" id="{CE77140C-A66E-4C86-975B-D1D20DBBD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098" y="444446"/>
            <a:ext cx="29472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initially,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readcount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=0, 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mutex=1,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wrt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=1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97234BD3-6EB7-4365-933A-95FE925BB97B}"/>
              </a:ext>
            </a:extLst>
          </p:cNvPr>
          <p:cNvSpPr/>
          <p:nvPr/>
        </p:nvSpPr>
        <p:spPr bwMode="auto">
          <a:xfrm>
            <a:off x="9303132" y="2852739"/>
            <a:ext cx="2527731" cy="21275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B359BF9-48A7-4838-997E-6091CED17800}"/>
              </a:ext>
            </a:extLst>
          </p:cNvPr>
          <p:cNvSpPr txBox="1"/>
          <p:nvPr/>
        </p:nvSpPr>
        <p:spPr>
          <a:xfrm>
            <a:off x="9395294" y="5270084"/>
            <a:ext cx="2098588" cy="1183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15000"/>
              </a:spcBef>
            </a:pPr>
            <a:r>
              <a:rPr lang="en-US" altLang="zh-CN" sz="1800" b="1" dirty="0">
                <a:ea typeface="微软雅黑 Light" panose="020B0502040204020203" pitchFamily="34" charset="-122"/>
              </a:rPr>
              <a:t>wait(</a:t>
            </a:r>
            <a:r>
              <a:rPr lang="en-US" altLang="zh-CN" sz="1800" b="1" dirty="0" err="1">
                <a:ea typeface="微软雅黑 Light" panose="020B0502040204020203" pitchFamily="34" charset="-122"/>
              </a:rPr>
              <a:t>wrt</a:t>
            </a:r>
            <a:r>
              <a:rPr lang="en-US" altLang="zh-CN" sz="1800" b="1" dirty="0">
                <a:ea typeface="微软雅黑 Light" panose="020B0502040204020203" pitchFamily="34" charset="-122"/>
              </a:rPr>
              <a:t>);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000" b="1" dirty="0">
                <a:ea typeface="微软雅黑 Light" panose="020B0502040204020203" pitchFamily="34" charset="-122"/>
              </a:rPr>
              <a:t>…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800" dirty="0">
                <a:ea typeface="微软雅黑 Light" panose="020B0502040204020203" pitchFamily="34" charset="-122"/>
              </a:rPr>
              <a:t>writing is performed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800" b="1" dirty="0">
                <a:ea typeface="微软雅黑 Light" panose="020B0502040204020203" pitchFamily="34" charset="-122"/>
              </a:rPr>
              <a:t>signal(</a:t>
            </a:r>
            <a:r>
              <a:rPr lang="en-US" altLang="zh-CN" sz="1800" b="1" dirty="0" err="1">
                <a:ea typeface="微软雅黑 Light" panose="020B0502040204020203" pitchFamily="34" charset="-122"/>
              </a:rPr>
              <a:t>wrt</a:t>
            </a:r>
            <a:r>
              <a:rPr lang="en-US" altLang="zh-CN" sz="1800" b="1" dirty="0">
                <a:ea typeface="微软雅黑 Light" panose="020B0502040204020203" pitchFamily="34" charset="-122"/>
              </a:rPr>
              <a:t>);</a:t>
            </a: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41532EC-21B6-4A89-9381-C1CD315CAB27}"/>
              </a:ext>
            </a:extLst>
          </p:cNvPr>
          <p:cNvSpPr/>
          <p:nvPr/>
        </p:nvSpPr>
        <p:spPr bwMode="auto">
          <a:xfrm>
            <a:off x="9140074" y="5091597"/>
            <a:ext cx="2353808" cy="153553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FE48346-1ABA-4D7A-939F-76E164EA75AF}"/>
              </a:ext>
            </a:extLst>
          </p:cNvPr>
          <p:cNvSpPr/>
          <p:nvPr/>
        </p:nvSpPr>
        <p:spPr>
          <a:xfrm>
            <a:off x="159926" y="76337"/>
            <a:ext cx="1957405" cy="4333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先读后写</a:t>
            </a:r>
          </a:p>
        </p:txBody>
      </p:sp>
    </p:spTree>
    <p:extLst>
      <p:ext uri="{BB962C8B-B14F-4D97-AF65-F5344CB8AC3E}">
        <p14:creationId xmlns:p14="http://schemas.microsoft.com/office/powerpoint/2010/main" val="16837044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D987F9-0D07-4D0A-A0E2-934F2630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F95774-84F8-4EF8-A044-9E9DC902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D48E-0D25-41C5-9FD3-16365E8D5485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F334CB8-61B4-468A-A875-3B765C67A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6917" y="1162693"/>
            <a:ext cx="1584325" cy="1295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DataBase</a:t>
            </a:r>
          </a:p>
        </p:txBody>
      </p:sp>
      <p:sp>
        <p:nvSpPr>
          <p:cNvPr id="6" name="Line 24">
            <a:extLst>
              <a:ext uri="{FF2B5EF4-FFF2-40B4-BE49-F238E27FC236}">
                <a16:creationId xmlns:a16="http://schemas.microsoft.com/office/drawing/2014/main" id="{85F62EDB-1384-4B03-89C7-5892E1DB8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492" y="875356"/>
            <a:ext cx="2160587" cy="1587"/>
          </a:xfrm>
          <a:prstGeom prst="line">
            <a:avLst/>
          </a:prstGeom>
          <a:noFill/>
          <a:ln w="9525">
            <a:solidFill>
              <a:srgbClr val="996633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7" name="Line 46">
            <a:extLst>
              <a:ext uri="{FF2B5EF4-FFF2-40B4-BE49-F238E27FC236}">
                <a16:creationId xmlns:a16="http://schemas.microsoft.com/office/drawing/2014/main" id="{E28FDA4F-D06D-4075-891E-3791A2F67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7867" y="875356"/>
            <a:ext cx="22320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A277BAAF-FE40-4B0E-892F-E088DC24B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679" y="2599101"/>
            <a:ext cx="1008063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wrt.list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9" name="Text Box 48">
            <a:extLst>
              <a:ext uri="{FF2B5EF4-FFF2-40B4-BE49-F238E27FC236}">
                <a16:creationId xmlns:a16="http://schemas.microsoft.com/office/drawing/2014/main" id="{0FE49BDC-0251-4547-8F04-7359F2767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154" y="1018231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w1</a:t>
            </a:r>
          </a:p>
        </p:txBody>
      </p:sp>
      <p:sp>
        <p:nvSpPr>
          <p:cNvPr id="10" name="Text Box 49">
            <a:extLst>
              <a:ext uri="{FF2B5EF4-FFF2-40B4-BE49-F238E27FC236}">
                <a16:creationId xmlns:a16="http://schemas.microsoft.com/office/drawing/2014/main" id="{8BF042DC-9455-4437-BBE9-1BCE421F9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8992" y="1018231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w2</a:t>
            </a:r>
          </a:p>
        </p:txBody>
      </p:sp>
      <p:sp>
        <p:nvSpPr>
          <p:cNvPr id="11" name="Text Box 50">
            <a:extLst>
              <a:ext uri="{FF2B5EF4-FFF2-40B4-BE49-F238E27FC236}">
                <a16:creationId xmlns:a16="http://schemas.microsoft.com/office/drawing/2014/main" id="{826A325E-E7FF-4608-BC83-2591C68EA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392" y="1018231"/>
            <a:ext cx="580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w3</a:t>
            </a:r>
          </a:p>
        </p:txBody>
      </p:sp>
      <p:sp>
        <p:nvSpPr>
          <p:cNvPr id="12" name="Text Box 51">
            <a:extLst>
              <a:ext uri="{FF2B5EF4-FFF2-40B4-BE49-F238E27FC236}">
                <a16:creationId xmlns:a16="http://schemas.microsoft.com/office/drawing/2014/main" id="{708BC6E1-4C9B-4702-BF5A-E2BF123D5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742" y="1018231"/>
            <a:ext cx="447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r1</a:t>
            </a:r>
          </a:p>
        </p:txBody>
      </p:sp>
      <p:sp>
        <p:nvSpPr>
          <p:cNvPr id="13" name="Text Box 52">
            <a:extLst>
              <a:ext uri="{FF2B5EF4-FFF2-40B4-BE49-F238E27FC236}">
                <a16:creationId xmlns:a16="http://schemas.microsoft.com/office/drawing/2014/main" id="{CC12BD27-4699-4340-AA94-67EA7C24B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5929" y="1018231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r2</a:t>
            </a: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6FB835A-8C1F-42B5-A251-B8C13FC82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9529" y="1018231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r3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3660DF05-2526-48A2-A9E0-53A0E7497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979" y="2599101"/>
            <a:ext cx="1511300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mutex.list</a:t>
            </a:r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16" name="Text Box 56">
            <a:extLst>
              <a:ext uri="{FF2B5EF4-FFF2-40B4-BE49-F238E27FC236}">
                <a16:creationId xmlns:a16="http://schemas.microsoft.com/office/drawing/2014/main" id="{7407B2C9-CD91-4A3A-9C0E-5589D95E9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229" y="3949493"/>
            <a:ext cx="6876306" cy="267765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Readers  Writers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wrt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mutex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</a:t>
            </a:r>
            <a:r>
              <a:rPr lang="en-US" altLang="zh-CN" sz="2400" dirty="0" err="1">
                <a:latin typeface="+mn-lt"/>
                <a:ea typeface="微软雅黑 Light" panose="020B0502040204020203" pitchFamily="34" charset="-122"/>
              </a:rPr>
              <a:t>readcount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</a:t>
            </a:r>
          </a:p>
          <a:p>
            <a:pPr eaLnBrk="1" hangingPunct="1"/>
            <a:r>
              <a:rPr lang="en-US" altLang="zh-CN" sz="2400" dirty="0">
                <a:solidFill>
                  <a:srgbClr val="996633"/>
                </a:solidFill>
                <a:latin typeface="+mn-lt"/>
                <a:ea typeface="微软雅黑 Light" panose="020B0502040204020203" pitchFamily="34" charset="-122"/>
              </a:rPr>
              <a:t>                   w1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1→</a:t>
            </a:r>
            <a:r>
              <a:rPr lang="en-US" altLang="zh-CN" sz="2400" dirty="0">
                <a:solidFill>
                  <a:srgbClr val="996633"/>
                </a:solidFill>
                <a:latin typeface="+mn-lt"/>
                <a:ea typeface="微软雅黑 Light" panose="020B0502040204020203" pitchFamily="34" charset="-122"/>
              </a:rPr>
              <a:t>0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1                     0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r1                                 </a:t>
            </a:r>
            <a:r>
              <a:rPr lang="en-US" altLang="zh-CN" sz="2400" b="1" dirty="0">
                <a:solidFill>
                  <a:schemeClr val="tx2"/>
                </a:solidFill>
                <a:latin typeface="+mn-lt"/>
                <a:ea typeface="微软雅黑 Light" panose="020B0502040204020203" pitchFamily="34" charset="-122"/>
              </a:rPr>
              <a:t>×              1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latin typeface="+mn-lt"/>
                <a:ea typeface="微软雅黑 Light" panose="020B0502040204020203" pitchFamily="34" charset="-122"/>
              </a:rPr>
              <a:t>0               0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latin typeface="+mn-lt"/>
                <a:ea typeface="微软雅黑 Light" panose="020B0502040204020203" pitchFamily="34" charset="-122"/>
              </a:rPr>
              <a:t>1</a:t>
            </a:r>
          </a:p>
          <a:p>
            <a:pPr eaLnBrk="1" hangingPunct="1"/>
            <a:r>
              <a:rPr lang="en-US" altLang="zh-CN" sz="2400" dirty="0">
                <a:solidFill>
                  <a:srgbClr val="66FF33"/>
                </a:solidFill>
                <a:latin typeface="+mn-lt"/>
                <a:ea typeface="微软雅黑 Light" panose="020B0502040204020203" pitchFamily="34" charset="-122"/>
              </a:rPr>
              <a:t>                  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w2   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×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                     1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r2                                                    </a:t>
            </a:r>
            <a:r>
              <a:rPr lang="en-US" altLang="zh-CN" sz="2400" dirty="0">
                <a:solidFill>
                  <a:schemeClr val="tx2"/>
                </a:solidFill>
                <a:latin typeface="+mn-lt"/>
                <a:ea typeface="微软雅黑 Light" panose="020B0502040204020203" pitchFamily="34" charset="-122"/>
              </a:rPr>
              <a:t>×                     1</a:t>
            </a:r>
          </a:p>
          <a:p>
            <a:pPr eaLnBrk="1" hangingPunct="1"/>
            <a:r>
              <a:rPr lang="en-US" altLang="zh-CN" sz="2400" dirty="0">
                <a:solidFill>
                  <a:srgbClr val="66FF33"/>
                </a:solidFill>
                <a:latin typeface="+mn-lt"/>
                <a:ea typeface="微软雅黑 Light" panose="020B0502040204020203" pitchFamily="34" charset="-122"/>
              </a:rPr>
              <a:t>                  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w3             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×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                      0</a:t>
            </a:r>
          </a:p>
          <a:p>
            <a:pPr eaLnBrk="1" hangingPunct="1"/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r3                                         </a:t>
            </a:r>
            <a:r>
              <a:rPr lang="en-US" altLang="zh-CN" sz="2400" dirty="0">
                <a:solidFill>
                  <a:schemeClr val="tx2"/>
                </a:solidFill>
                <a:latin typeface="+mn-lt"/>
                <a:ea typeface="微软雅黑 Light" panose="020B0502040204020203" pitchFamily="34" charset="-122"/>
              </a:rPr>
              <a:t>           ×  </a:t>
            </a:r>
            <a:r>
              <a:rPr lang="en-US" altLang="zh-CN" sz="2400" dirty="0">
                <a:latin typeface="+mn-lt"/>
                <a:ea typeface="微软雅黑 Light" panose="020B0502040204020203" pitchFamily="34" charset="-122"/>
              </a:rPr>
              <a:t>                   1</a:t>
            </a:r>
          </a:p>
        </p:txBody>
      </p:sp>
      <p:sp>
        <p:nvSpPr>
          <p:cNvPr id="17" name="Line 57">
            <a:extLst>
              <a:ext uri="{FF2B5EF4-FFF2-40B4-BE49-F238E27FC236}">
                <a16:creationId xmlns:a16="http://schemas.microsoft.com/office/drawing/2014/main" id="{99A3D3A8-1089-435C-A5D0-1AA67E893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317" y="2815001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C256B58C-BB2A-4DAB-B41F-438C340E1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054" y="2599101"/>
            <a:ext cx="576263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r1</a:t>
            </a:r>
          </a:p>
        </p:txBody>
      </p:sp>
      <p:sp>
        <p:nvSpPr>
          <p:cNvPr id="19" name="Line 59">
            <a:extLst>
              <a:ext uri="{FF2B5EF4-FFF2-40B4-BE49-F238E27FC236}">
                <a16:creationId xmlns:a16="http://schemas.microsoft.com/office/drawing/2014/main" id="{C3B38CE0-D8D0-4BAD-B5BA-3789C0F24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692" y="2815001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0" name="Rectangle 60">
            <a:extLst>
              <a:ext uri="{FF2B5EF4-FFF2-40B4-BE49-F238E27FC236}">
                <a16:creationId xmlns:a16="http://schemas.microsoft.com/office/drawing/2014/main" id="{83B033EE-3E5F-42D9-87AF-A592BDAB2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429" y="2599101"/>
            <a:ext cx="576263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w2</a:t>
            </a:r>
          </a:p>
        </p:txBody>
      </p:sp>
      <p:sp>
        <p:nvSpPr>
          <p:cNvPr id="21" name="Line 61">
            <a:extLst>
              <a:ext uri="{FF2B5EF4-FFF2-40B4-BE49-F238E27FC236}">
                <a16:creationId xmlns:a16="http://schemas.microsoft.com/office/drawing/2014/main" id="{45F36309-48AC-45A3-852D-1C4122A34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654" y="2815001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2" name="Rectangle 62">
            <a:extLst>
              <a:ext uri="{FF2B5EF4-FFF2-40B4-BE49-F238E27FC236}">
                <a16:creationId xmlns:a16="http://schemas.microsoft.com/office/drawing/2014/main" id="{88A81C88-43C3-4D01-AF2E-34DF4DE62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392" y="2599101"/>
            <a:ext cx="576262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w3</a:t>
            </a:r>
          </a:p>
        </p:txBody>
      </p:sp>
      <p:sp>
        <p:nvSpPr>
          <p:cNvPr id="23" name="Line 63">
            <a:extLst>
              <a:ext uri="{FF2B5EF4-FFF2-40B4-BE49-F238E27FC236}">
                <a16:creationId xmlns:a16="http://schemas.microsoft.com/office/drawing/2014/main" id="{3C2283C6-1239-4294-A195-91E53D4EB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9079" y="875356"/>
            <a:ext cx="0" cy="504825"/>
          </a:xfrm>
          <a:prstGeom prst="line">
            <a:avLst/>
          </a:prstGeom>
          <a:noFill/>
          <a:ln w="9525">
            <a:solidFill>
              <a:srgbClr val="996633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4" name="Line 67">
            <a:extLst>
              <a:ext uri="{FF2B5EF4-FFF2-40B4-BE49-F238E27FC236}">
                <a16:creationId xmlns:a16="http://schemas.microsoft.com/office/drawing/2014/main" id="{19F373F7-D42C-4E50-9ECE-F05D838A6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492" y="875356"/>
            <a:ext cx="0" cy="287337"/>
          </a:xfrm>
          <a:prstGeom prst="line">
            <a:avLst/>
          </a:prstGeom>
          <a:noFill/>
          <a:ln w="9525">
            <a:solidFill>
              <a:srgbClr val="99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5" name="Line 68">
            <a:extLst>
              <a:ext uri="{FF2B5EF4-FFF2-40B4-BE49-F238E27FC236}">
                <a16:creationId xmlns:a16="http://schemas.microsoft.com/office/drawing/2014/main" id="{FB2FA69B-4AEE-4EEC-9F08-C484E6126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7867" y="2815001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6" name="Rectangle 69">
            <a:extLst>
              <a:ext uri="{FF2B5EF4-FFF2-40B4-BE49-F238E27FC236}">
                <a16:creationId xmlns:a16="http://schemas.microsoft.com/office/drawing/2014/main" id="{762F7838-6DBE-412D-8605-4DC2CA485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4704" y="2599101"/>
            <a:ext cx="576263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r3</a:t>
            </a:r>
          </a:p>
        </p:txBody>
      </p:sp>
      <p:sp>
        <p:nvSpPr>
          <p:cNvPr id="27" name="Line 70">
            <a:extLst>
              <a:ext uri="{FF2B5EF4-FFF2-40B4-BE49-F238E27FC236}">
                <a16:creationId xmlns:a16="http://schemas.microsoft.com/office/drawing/2014/main" id="{480F2816-3754-4867-9C73-0C62FC27D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5929" y="2815001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ea typeface="微软雅黑 Light" panose="020B0502040204020203" pitchFamily="34" charset="-122"/>
            </a:endParaRPr>
          </a:p>
        </p:txBody>
      </p:sp>
      <p:sp>
        <p:nvSpPr>
          <p:cNvPr id="28" name="Rectangle 71">
            <a:extLst>
              <a:ext uri="{FF2B5EF4-FFF2-40B4-BE49-F238E27FC236}">
                <a16:creationId xmlns:a16="http://schemas.microsoft.com/office/drawing/2014/main" id="{06A1F737-7D03-4C4F-8818-829E6314D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667" y="2599101"/>
            <a:ext cx="576262" cy="433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>
                <a:ea typeface="微软雅黑 Light" panose="020B0502040204020203" pitchFamily="34" charset="-122"/>
              </a:rPr>
              <a:t>r2</a:t>
            </a:r>
          </a:p>
        </p:txBody>
      </p:sp>
      <p:grpSp>
        <p:nvGrpSpPr>
          <p:cNvPr id="29" name="Group 70">
            <a:extLst>
              <a:ext uri="{FF2B5EF4-FFF2-40B4-BE49-F238E27FC236}">
                <a16:creationId xmlns:a16="http://schemas.microsoft.com/office/drawing/2014/main" id="{CF23C61C-31E6-4465-A5A7-CA51800320E8}"/>
              </a:ext>
            </a:extLst>
          </p:cNvPr>
          <p:cNvGrpSpPr>
            <a:grpSpLocks/>
          </p:cNvGrpSpPr>
          <p:nvPr/>
        </p:nvGrpSpPr>
        <p:grpSpPr bwMode="auto">
          <a:xfrm>
            <a:off x="2982592" y="1523056"/>
            <a:ext cx="431800" cy="792162"/>
            <a:chOff x="1202" y="3475"/>
            <a:chExt cx="272" cy="499"/>
          </a:xfrm>
        </p:grpSpPr>
        <p:sp>
          <p:nvSpPr>
            <p:cNvPr id="30" name="Oval 71">
              <a:extLst>
                <a:ext uri="{FF2B5EF4-FFF2-40B4-BE49-F238E27FC236}">
                  <a16:creationId xmlns:a16="http://schemas.microsoft.com/office/drawing/2014/main" id="{AC5481E9-1F20-48F0-9AF7-132EA07AE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solidFill>
              <a:srgbClr val="996633"/>
            </a:solidFill>
            <a:ln w="19050" algn="ctr">
              <a:solidFill>
                <a:srgbClr val="996633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31" name="Line 72">
              <a:extLst>
                <a:ext uri="{FF2B5EF4-FFF2-40B4-BE49-F238E27FC236}">
                  <a16:creationId xmlns:a16="http://schemas.microsoft.com/office/drawing/2014/main" id="{22D3C3E0-34AE-4C79-A585-8B2737112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2" name="Line 73">
              <a:extLst>
                <a:ext uri="{FF2B5EF4-FFF2-40B4-BE49-F238E27FC236}">
                  <a16:creationId xmlns:a16="http://schemas.microsoft.com/office/drawing/2014/main" id="{CC6D399A-8622-4113-BF88-F8D5AC40E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3" name="Line 74">
              <a:extLst>
                <a:ext uri="{FF2B5EF4-FFF2-40B4-BE49-F238E27FC236}">
                  <a16:creationId xmlns:a16="http://schemas.microsoft.com/office/drawing/2014/main" id="{08DCF1F1-14A9-4EE9-998D-01FF856CD5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4" name="Line 75">
              <a:extLst>
                <a:ext uri="{FF2B5EF4-FFF2-40B4-BE49-F238E27FC236}">
                  <a16:creationId xmlns:a16="http://schemas.microsoft.com/office/drawing/2014/main" id="{BFD2266F-87A9-4F56-81C5-0F09320A5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noFill/>
            <a:ln w="19050">
              <a:solidFill>
                <a:srgbClr val="9966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5" name="Group 76">
            <a:extLst>
              <a:ext uri="{FF2B5EF4-FFF2-40B4-BE49-F238E27FC236}">
                <a16:creationId xmlns:a16="http://schemas.microsoft.com/office/drawing/2014/main" id="{B4DC2295-3479-4E37-A6EA-A77837D7A17C}"/>
              </a:ext>
            </a:extLst>
          </p:cNvPr>
          <p:cNvGrpSpPr>
            <a:grpSpLocks/>
          </p:cNvGrpSpPr>
          <p:nvPr/>
        </p:nvGrpSpPr>
        <p:grpSpPr bwMode="auto">
          <a:xfrm>
            <a:off x="2190429" y="1523056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36" name="Oval 77">
              <a:extLst>
                <a:ext uri="{FF2B5EF4-FFF2-40B4-BE49-F238E27FC236}">
                  <a16:creationId xmlns:a16="http://schemas.microsoft.com/office/drawing/2014/main" id="{036D88AC-F545-44EA-94E6-EC9355353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37" name="Line 78">
              <a:extLst>
                <a:ext uri="{FF2B5EF4-FFF2-40B4-BE49-F238E27FC236}">
                  <a16:creationId xmlns:a16="http://schemas.microsoft.com/office/drawing/2014/main" id="{27047CCB-B82A-49D8-8C6C-DF564A267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8" name="Line 79">
              <a:extLst>
                <a:ext uri="{FF2B5EF4-FFF2-40B4-BE49-F238E27FC236}">
                  <a16:creationId xmlns:a16="http://schemas.microsoft.com/office/drawing/2014/main" id="{2D3E955D-B0DD-41DD-93E3-B10EBD807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39" name="Line 80">
              <a:extLst>
                <a:ext uri="{FF2B5EF4-FFF2-40B4-BE49-F238E27FC236}">
                  <a16:creationId xmlns:a16="http://schemas.microsoft.com/office/drawing/2014/main" id="{C0914CD7-F841-490C-A6FD-B20003BAFA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0" name="Line 81">
              <a:extLst>
                <a:ext uri="{FF2B5EF4-FFF2-40B4-BE49-F238E27FC236}">
                  <a16:creationId xmlns:a16="http://schemas.microsoft.com/office/drawing/2014/main" id="{E538E764-48D1-48EC-9201-CE9445965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1" name="Group 82">
            <a:extLst>
              <a:ext uri="{FF2B5EF4-FFF2-40B4-BE49-F238E27FC236}">
                <a16:creationId xmlns:a16="http://schemas.microsoft.com/office/drawing/2014/main" id="{48510653-730E-459E-BCCE-2EB61361D824}"/>
              </a:ext>
            </a:extLst>
          </p:cNvPr>
          <p:cNvGrpSpPr>
            <a:grpSpLocks/>
          </p:cNvGrpSpPr>
          <p:nvPr/>
        </p:nvGrpSpPr>
        <p:grpSpPr bwMode="auto">
          <a:xfrm>
            <a:off x="1326829" y="1523056"/>
            <a:ext cx="431800" cy="792162"/>
            <a:chOff x="1202" y="3475"/>
            <a:chExt cx="272" cy="499"/>
          </a:xfrm>
          <a:solidFill>
            <a:srgbClr val="FF0000"/>
          </a:solidFill>
        </p:grpSpPr>
        <p:sp>
          <p:nvSpPr>
            <p:cNvPr id="42" name="Oval 83">
              <a:extLst>
                <a:ext uri="{FF2B5EF4-FFF2-40B4-BE49-F238E27FC236}">
                  <a16:creationId xmlns:a16="http://schemas.microsoft.com/office/drawing/2014/main" id="{D4F7039D-821F-4D03-966C-D8CF8599F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43" name="Line 84">
              <a:extLst>
                <a:ext uri="{FF2B5EF4-FFF2-40B4-BE49-F238E27FC236}">
                  <a16:creationId xmlns:a16="http://schemas.microsoft.com/office/drawing/2014/main" id="{2163D800-99E6-4662-90F4-12E90635E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4" name="Line 85">
              <a:extLst>
                <a:ext uri="{FF2B5EF4-FFF2-40B4-BE49-F238E27FC236}">
                  <a16:creationId xmlns:a16="http://schemas.microsoft.com/office/drawing/2014/main" id="{0F1649B2-DD6D-49BA-BA75-93341FA86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3702"/>
              <a:ext cx="272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5" name="Line 86">
              <a:extLst>
                <a:ext uri="{FF2B5EF4-FFF2-40B4-BE49-F238E27FC236}">
                  <a16:creationId xmlns:a16="http://schemas.microsoft.com/office/drawing/2014/main" id="{BE072852-F8FD-47B4-BBE7-3F0A05C2A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46" name="Line 87">
              <a:extLst>
                <a:ext uri="{FF2B5EF4-FFF2-40B4-BE49-F238E27FC236}">
                  <a16:creationId xmlns:a16="http://schemas.microsoft.com/office/drawing/2014/main" id="{7F032557-FDD2-42A8-88D0-1AAE5386D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7" name="Group 88">
            <a:extLst>
              <a:ext uri="{FF2B5EF4-FFF2-40B4-BE49-F238E27FC236}">
                <a16:creationId xmlns:a16="http://schemas.microsoft.com/office/drawing/2014/main" id="{45180822-AB8D-4374-B84D-FF5BA9792F1B}"/>
              </a:ext>
            </a:extLst>
          </p:cNvPr>
          <p:cNvGrpSpPr>
            <a:grpSpLocks/>
          </p:cNvGrpSpPr>
          <p:nvPr/>
        </p:nvGrpSpPr>
        <p:grpSpPr bwMode="auto">
          <a:xfrm>
            <a:off x="7162479" y="1523056"/>
            <a:ext cx="433388" cy="792162"/>
            <a:chOff x="4059" y="3475"/>
            <a:chExt cx="273" cy="499"/>
          </a:xfrm>
          <a:solidFill>
            <a:srgbClr val="FF0000"/>
          </a:solidFill>
        </p:grpSpPr>
        <p:sp>
          <p:nvSpPr>
            <p:cNvPr id="48" name="Oval 89">
              <a:extLst>
                <a:ext uri="{FF2B5EF4-FFF2-40B4-BE49-F238E27FC236}">
                  <a16:creationId xmlns:a16="http://schemas.microsoft.com/office/drawing/2014/main" id="{40E00891-971F-4AFE-9017-D93A86649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49" name="Line 90">
              <a:extLst>
                <a:ext uri="{FF2B5EF4-FFF2-40B4-BE49-F238E27FC236}">
                  <a16:creationId xmlns:a16="http://schemas.microsoft.com/office/drawing/2014/main" id="{4090105C-77F7-4224-A6F6-2FAE01EE5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0" name="Line 91">
              <a:extLst>
                <a:ext uri="{FF2B5EF4-FFF2-40B4-BE49-F238E27FC236}">
                  <a16:creationId xmlns:a16="http://schemas.microsoft.com/office/drawing/2014/main" id="{5CBC39A5-32AA-4219-9153-A7CCA60BA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1" name="Line 92">
              <a:extLst>
                <a:ext uri="{FF2B5EF4-FFF2-40B4-BE49-F238E27FC236}">
                  <a16:creationId xmlns:a16="http://schemas.microsoft.com/office/drawing/2014/main" id="{80FED12E-73BF-4002-9203-3516A95D9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2" name="Line 93">
              <a:extLst>
                <a:ext uri="{FF2B5EF4-FFF2-40B4-BE49-F238E27FC236}">
                  <a16:creationId xmlns:a16="http://schemas.microsoft.com/office/drawing/2014/main" id="{CA9A69E1-A357-43D5-9A49-DDBB836CB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3" name="Group 94">
            <a:extLst>
              <a:ext uri="{FF2B5EF4-FFF2-40B4-BE49-F238E27FC236}">
                <a16:creationId xmlns:a16="http://schemas.microsoft.com/office/drawing/2014/main" id="{90FAAC9F-6CA1-4FB6-9C69-AC9FF9B1C4B9}"/>
              </a:ext>
            </a:extLst>
          </p:cNvPr>
          <p:cNvGrpSpPr>
            <a:grpSpLocks/>
          </p:cNvGrpSpPr>
          <p:nvPr/>
        </p:nvGrpSpPr>
        <p:grpSpPr bwMode="auto">
          <a:xfrm>
            <a:off x="7951467" y="1523056"/>
            <a:ext cx="433387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54" name="Oval 95">
              <a:extLst>
                <a:ext uri="{FF2B5EF4-FFF2-40B4-BE49-F238E27FC236}">
                  <a16:creationId xmlns:a16="http://schemas.microsoft.com/office/drawing/2014/main" id="{7873C7DD-AFCC-443C-BF78-978471E8E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55" name="Line 96">
              <a:extLst>
                <a:ext uri="{FF2B5EF4-FFF2-40B4-BE49-F238E27FC236}">
                  <a16:creationId xmlns:a16="http://schemas.microsoft.com/office/drawing/2014/main" id="{54893836-D79C-4E41-848F-8CBEEDF2A8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6" name="Line 97">
              <a:extLst>
                <a:ext uri="{FF2B5EF4-FFF2-40B4-BE49-F238E27FC236}">
                  <a16:creationId xmlns:a16="http://schemas.microsoft.com/office/drawing/2014/main" id="{3C1E7F45-E5E4-4663-9BE8-A2785D035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7" name="Line 98">
              <a:extLst>
                <a:ext uri="{FF2B5EF4-FFF2-40B4-BE49-F238E27FC236}">
                  <a16:creationId xmlns:a16="http://schemas.microsoft.com/office/drawing/2014/main" id="{62FC085E-2EE0-4C38-A93A-E43219527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58" name="Line 99">
              <a:extLst>
                <a:ext uri="{FF2B5EF4-FFF2-40B4-BE49-F238E27FC236}">
                  <a16:creationId xmlns:a16="http://schemas.microsoft.com/office/drawing/2014/main" id="{A758B611-0BEC-438A-B61D-172B700E7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9" name="Group 100">
            <a:extLst>
              <a:ext uri="{FF2B5EF4-FFF2-40B4-BE49-F238E27FC236}">
                <a16:creationId xmlns:a16="http://schemas.microsoft.com/office/drawing/2014/main" id="{6AAA240D-8BD6-461A-BC0D-5F6A6DE0506E}"/>
              </a:ext>
            </a:extLst>
          </p:cNvPr>
          <p:cNvGrpSpPr>
            <a:grpSpLocks/>
          </p:cNvGrpSpPr>
          <p:nvPr/>
        </p:nvGrpSpPr>
        <p:grpSpPr bwMode="auto">
          <a:xfrm>
            <a:off x="8889679" y="1523056"/>
            <a:ext cx="433388" cy="792162"/>
            <a:chOff x="4059" y="3475"/>
            <a:chExt cx="273" cy="499"/>
          </a:xfrm>
          <a:solidFill>
            <a:srgbClr val="2E4BFA"/>
          </a:solidFill>
        </p:grpSpPr>
        <p:sp>
          <p:nvSpPr>
            <p:cNvPr id="60" name="Oval 101">
              <a:extLst>
                <a:ext uri="{FF2B5EF4-FFF2-40B4-BE49-F238E27FC236}">
                  <a16:creationId xmlns:a16="http://schemas.microsoft.com/office/drawing/2014/main" id="{DC717BBA-6900-4DA3-A0DB-09FDDDBB7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475"/>
              <a:ext cx="182" cy="136"/>
            </a:xfrm>
            <a:prstGeom prst="ellips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微软雅黑 Light" panose="020B0502040204020203" pitchFamily="34" charset="-122"/>
              </a:endParaRPr>
            </a:p>
          </p:txBody>
        </p:sp>
        <p:sp>
          <p:nvSpPr>
            <p:cNvPr id="61" name="Line 102">
              <a:extLst>
                <a:ext uri="{FF2B5EF4-FFF2-40B4-BE49-F238E27FC236}">
                  <a16:creationId xmlns:a16="http://schemas.microsoft.com/office/drawing/2014/main" id="{34B14A33-3A77-4707-A8B1-EF2AEDBA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611"/>
              <a:ext cx="0" cy="227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2" name="Line 103">
              <a:extLst>
                <a:ext uri="{FF2B5EF4-FFF2-40B4-BE49-F238E27FC236}">
                  <a16:creationId xmlns:a16="http://schemas.microsoft.com/office/drawing/2014/main" id="{B5B9DEAB-18B3-46DF-8F1D-8312A7864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3702"/>
              <a:ext cx="273" cy="0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3" name="Line 104">
              <a:extLst>
                <a:ext uri="{FF2B5EF4-FFF2-40B4-BE49-F238E27FC236}">
                  <a16:creationId xmlns:a16="http://schemas.microsoft.com/office/drawing/2014/main" id="{C65AE516-3895-4D33-A862-02A56C398D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50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  <p:sp>
          <p:nvSpPr>
            <p:cNvPr id="64" name="Line 105">
              <a:extLst>
                <a:ext uri="{FF2B5EF4-FFF2-40B4-BE49-F238E27FC236}">
                  <a16:creationId xmlns:a16="http://schemas.microsoft.com/office/drawing/2014/main" id="{80A0DD56-2CF8-41EB-9479-DA7D74442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838"/>
              <a:ext cx="91" cy="136"/>
            </a:xfrm>
            <a:prstGeom prst="line">
              <a:avLst/>
            </a:prstGeom>
            <a:grpFill/>
            <a:ln w="19050">
              <a:solidFill>
                <a:srgbClr val="2E4BFA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CN" altLang="en-US">
                <a:ea typeface="微软雅黑 Light" panose="020B0502040204020203" pitchFamily="34" charset="-122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27E8044-D9CB-4AAD-8300-CF24E822A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79" y="3247818"/>
            <a:ext cx="8642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先写后读：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个写者依次申请进入临界区内写；当第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个写者未完成时，稍后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writers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reader</a:t>
            </a:r>
            <a:r>
              <a:rPr lang="zh-CN" altLang="en-US" sz="2000" dirty="0">
                <a:solidFill>
                  <a:srgbClr val="FF0000"/>
                </a:solidFill>
                <a:ea typeface="微软雅黑 Light" panose="020B0502040204020203" pitchFamily="34" charset="-122"/>
              </a:rPr>
              <a:t>提出进入申请：</a:t>
            </a:r>
          </a:p>
        </p:txBody>
      </p:sp>
      <p:sp>
        <p:nvSpPr>
          <p:cNvPr id="66" name="Text Box 86">
            <a:extLst>
              <a:ext uri="{FF2B5EF4-FFF2-40B4-BE49-F238E27FC236}">
                <a16:creationId xmlns:a16="http://schemas.microsoft.com/office/drawing/2014/main" id="{1A23C933-FBC3-49F8-A135-98D796DC5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304" y="254643"/>
            <a:ext cx="48612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initially, readcount=0, mutex=1,wrt=1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B8157B0-DCB9-4016-92C6-61C75A771837}"/>
              </a:ext>
            </a:extLst>
          </p:cNvPr>
          <p:cNvSpPr/>
          <p:nvPr/>
        </p:nvSpPr>
        <p:spPr>
          <a:xfrm>
            <a:off x="159926" y="76337"/>
            <a:ext cx="1957405" cy="43338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 Light" panose="020B0502040204020203" pitchFamily="34" charset="-122"/>
              </a:rPr>
              <a:t>先写后读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40D74037-F676-4191-92AC-AE7E65E2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52" y="2960188"/>
            <a:ext cx="2335212" cy="1889652"/>
          </a:xfrm>
          <a:prstGeom prst="rect">
            <a:avLst/>
          </a:prstGeom>
        </p:spPr>
      </p:pic>
      <p:sp>
        <p:nvSpPr>
          <p:cNvPr id="74" name="椭圆 73">
            <a:extLst>
              <a:ext uri="{FF2B5EF4-FFF2-40B4-BE49-F238E27FC236}">
                <a16:creationId xmlns:a16="http://schemas.microsoft.com/office/drawing/2014/main" id="{DF4FC2A8-0489-453B-A32F-86EBECDD1C41}"/>
              </a:ext>
            </a:extLst>
          </p:cNvPr>
          <p:cNvSpPr/>
          <p:nvPr/>
        </p:nvSpPr>
        <p:spPr bwMode="auto">
          <a:xfrm>
            <a:off x="9303132" y="2852739"/>
            <a:ext cx="2527731" cy="21275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  <p:sp>
        <p:nvSpPr>
          <p:cNvPr id="75" name="TextBox 3">
            <a:extLst>
              <a:ext uri="{FF2B5EF4-FFF2-40B4-BE49-F238E27FC236}">
                <a16:creationId xmlns:a16="http://schemas.microsoft.com/office/drawing/2014/main" id="{0ACAAB76-5CB0-4627-BC39-F3279247A0B0}"/>
              </a:ext>
            </a:extLst>
          </p:cNvPr>
          <p:cNvSpPr txBox="1"/>
          <p:nvPr/>
        </p:nvSpPr>
        <p:spPr>
          <a:xfrm>
            <a:off x="9395294" y="5270084"/>
            <a:ext cx="2098588" cy="1183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15000"/>
              </a:spcBef>
            </a:pPr>
            <a:r>
              <a:rPr lang="en-US" altLang="zh-CN" sz="1800" b="1" dirty="0">
                <a:ea typeface="微软雅黑 Light" panose="020B0502040204020203" pitchFamily="34" charset="-122"/>
              </a:rPr>
              <a:t>wait(</a:t>
            </a:r>
            <a:r>
              <a:rPr lang="en-US" altLang="zh-CN" sz="1800" b="1" dirty="0" err="1">
                <a:ea typeface="微软雅黑 Light" panose="020B0502040204020203" pitchFamily="34" charset="-122"/>
              </a:rPr>
              <a:t>wrt</a:t>
            </a:r>
            <a:r>
              <a:rPr lang="en-US" altLang="zh-CN" sz="1800" b="1" dirty="0">
                <a:ea typeface="微软雅黑 Light" panose="020B0502040204020203" pitchFamily="34" charset="-122"/>
              </a:rPr>
              <a:t>);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000" b="1" dirty="0">
                <a:ea typeface="微软雅黑 Light" panose="020B0502040204020203" pitchFamily="34" charset="-122"/>
              </a:rPr>
              <a:t>…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800" dirty="0">
                <a:ea typeface="微软雅黑 Light" panose="020B0502040204020203" pitchFamily="34" charset="-122"/>
              </a:rPr>
              <a:t>writing is performed</a:t>
            </a:r>
          </a:p>
          <a:p>
            <a:pPr eaLnBrk="1" hangingPunct="1"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1800" b="1" dirty="0">
                <a:ea typeface="微软雅黑 Light" panose="020B0502040204020203" pitchFamily="34" charset="-122"/>
              </a:rPr>
              <a:t>signal(</a:t>
            </a:r>
            <a:r>
              <a:rPr lang="en-US" altLang="zh-CN" sz="1800" b="1" dirty="0" err="1">
                <a:ea typeface="微软雅黑 Light" panose="020B0502040204020203" pitchFamily="34" charset="-122"/>
              </a:rPr>
              <a:t>wrt</a:t>
            </a:r>
            <a:r>
              <a:rPr lang="en-US" altLang="zh-CN" sz="1800" b="1" dirty="0">
                <a:ea typeface="微软雅黑 Light" panose="020B0502040204020203" pitchFamily="34" charset="-122"/>
              </a:rPr>
              <a:t>);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E5026807-5A62-4ED8-A873-DCB18A8D5C04}"/>
              </a:ext>
            </a:extLst>
          </p:cNvPr>
          <p:cNvSpPr/>
          <p:nvPr/>
        </p:nvSpPr>
        <p:spPr bwMode="auto">
          <a:xfrm>
            <a:off x="9140074" y="5091597"/>
            <a:ext cx="2353808" cy="153553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184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64FC7-D3BC-4991-AF0D-D707481F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Bounded-Buffer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40557-A5A6-451A-8297-831B7230D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4443177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counter</a:t>
            </a:r>
            <a:r>
              <a:rPr lang="en-US" altLang="zh-CN" sz="2400" dirty="0"/>
              <a:t> is shared data, the statements</a:t>
            </a:r>
            <a:br>
              <a:rPr lang="en-US" altLang="zh-CN" sz="2400" dirty="0"/>
            </a:br>
            <a:r>
              <a:rPr lang="en-US" altLang="zh-CN" sz="2400" dirty="0"/>
              <a:t>   counter++;</a:t>
            </a:r>
            <a:br>
              <a:rPr lang="en-US" altLang="zh-CN" sz="2400" dirty="0"/>
            </a:br>
            <a:r>
              <a:rPr lang="en-US" altLang="zh-CN" sz="2400" dirty="0"/>
              <a:t>   counter--;</a:t>
            </a:r>
            <a:br>
              <a:rPr lang="en-US" altLang="zh-CN" sz="2400" dirty="0"/>
            </a:br>
            <a:r>
              <a:rPr lang="en-US" altLang="zh-CN" sz="2400" dirty="0"/>
              <a:t>must be performed </a:t>
            </a:r>
            <a:r>
              <a:rPr lang="en-US" altLang="zh-CN" sz="2400" i="1" dirty="0">
                <a:solidFill>
                  <a:srgbClr val="2E4BFA"/>
                </a:solidFill>
              </a:rPr>
              <a:t>atomically</a:t>
            </a:r>
            <a:r>
              <a:rPr lang="en-US" altLang="zh-CN" sz="2400" i="1" dirty="0">
                <a:solidFill>
                  <a:schemeClr val="folHlink"/>
                </a:solidFill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2E4BFA"/>
                </a:solidFill>
              </a:rPr>
              <a:t>Atomic operation </a:t>
            </a:r>
            <a:r>
              <a:rPr lang="en-US" altLang="zh-CN" sz="2400" dirty="0"/>
              <a:t>means an operation that completes in its entirely without interruption. Otherwise, data inconsistency will occur.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An Example:  executing of counter++ and counter --  atomically</a:t>
            </a:r>
          </a:p>
          <a:p>
            <a:pPr lvl="1" eaLnBrk="1" hangingPunct="1"/>
            <a:r>
              <a:rPr lang="en-US" altLang="zh-CN" sz="2400" dirty="0"/>
              <a:t>if the producer and the consumer access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counter</a:t>
            </a:r>
            <a:r>
              <a:rPr lang="en-US" altLang="zh-CN" sz="2400" dirty="0"/>
              <a:t> sequentially, data consistency can be maintained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dirty="0"/>
              <a:t>e</a:t>
            </a:r>
            <a:r>
              <a:rPr lang="en-US" altLang="zh-CN" sz="2400" dirty="0"/>
              <a:t>.g.  counter=5;  counter ++; counter --;  the result remains counter=5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zh-CN" dirty="0"/>
              <a:t>the statement “count++” and “count--”may be implemented in machine language as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6B414-8612-4431-8AB8-2A771916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0C239-2BA3-47D0-85C3-8942097741B2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C545B-BE8A-4594-8746-CBC7F7B8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18633AF-1DC7-4F0E-B8AA-B6DFE4055913}"/>
              </a:ext>
            </a:extLst>
          </p:cNvPr>
          <p:cNvSpPr/>
          <p:nvPr/>
        </p:nvSpPr>
        <p:spPr>
          <a:xfrm>
            <a:off x="1873169" y="5171357"/>
            <a:ext cx="3832114" cy="1313727"/>
          </a:xfrm>
          <a:prstGeom prst="roundRect">
            <a:avLst>
              <a:gd name="adj" fmla="val 112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lvl="2">
              <a:lnSpc>
                <a:spcPct val="9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register1 = counter </a:t>
            </a:r>
          </a:p>
          <a:p>
            <a:pPr marL="179388" lvl="2">
              <a:lnSpc>
                <a:spcPct val="9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register1 = register1 + 1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counter   = register1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D5138E-A2B6-4B5F-88F5-B1599C9982A0}"/>
              </a:ext>
            </a:extLst>
          </p:cNvPr>
          <p:cNvSpPr/>
          <p:nvPr/>
        </p:nvSpPr>
        <p:spPr>
          <a:xfrm>
            <a:off x="6261904" y="5174591"/>
            <a:ext cx="3758807" cy="1313727"/>
          </a:xfrm>
          <a:prstGeom prst="roundRect">
            <a:avLst>
              <a:gd name="adj" fmla="val 112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lvl="2">
              <a:lnSpc>
                <a:spcPct val="9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register2 = counter </a:t>
            </a:r>
          </a:p>
          <a:p>
            <a:pPr marL="179388" lvl="2">
              <a:lnSpc>
                <a:spcPct val="9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register2 = register2 - 1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counter   = register2</a:t>
            </a:r>
          </a:p>
        </p:txBody>
      </p:sp>
    </p:spTree>
    <p:extLst>
      <p:ext uri="{BB962C8B-B14F-4D97-AF65-F5344CB8AC3E}">
        <p14:creationId xmlns:p14="http://schemas.microsoft.com/office/powerpoint/2010/main" val="26028357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F6C9A-F75B-4835-81CB-520EC017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Extended Readers-Writers Problems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827609-A41B-48DD-85A1-0E8D65A36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62" y="772634"/>
            <a:ext cx="11834414" cy="575879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7. Extended Reader-Writer Problem 1</a:t>
            </a:r>
          </a:p>
          <a:p>
            <a:pPr lvl="1"/>
            <a:r>
              <a:rPr lang="zh-CN" altLang="en-US" dirty="0"/>
              <a:t>多队读者，没有写者</a:t>
            </a:r>
            <a:endParaRPr lang="en-US" altLang="zh-CN" dirty="0"/>
          </a:p>
          <a:p>
            <a:pPr lvl="1"/>
            <a:r>
              <a:rPr lang="en-US" altLang="zh-CN" dirty="0"/>
              <a:t>e.g. </a:t>
            </a:r>
            <a:r>
              <a:rPr lang="zh-CN" altLang="en-US" dirty="0"/>
              <a:t>两队士兵相向过独木桥，两车队相向通过</a:t>
            </a:r>
            <a:r>
              <a:rPr lang="en-US" altLang="zh-CN" dirty="0"/>
              <a:t>bridge</a:t>
            </a:r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8. Extended Reader-Writer Problem 2</a:t>
            </a:r>
          </a:p>
          <a:p>
            <a:pPr lvl="1"/>
            <a:r>
              <a:rPr lang="zh-CN" altLang="en-US" dirty="0"/>
              <a:t>允许最多</a:t>
            </a:r>
            <a:r>
              <a:rPr lang="en-US" altLang="zh-CN" dirty="0"/>
              <a:t>m</a:t>
            </a:r>
            <a:r>
              <a:rPr lang="zh-CN" altLang="en-US" dirty="0"/>
              <a:t>个读者同时读</a:t>
            </a:r>
            <a:endParaRPr lang="en-US" altLang="zh-CN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9. Extended Reader-Writer Problem 3</a:t>
            </a:r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个读者依次读完，允许写者</a:t>
            </a:r>
            <a:endParaRPr lang="en-US" altLang="zh-CN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10. Extended Reader-Writer Problem 4</a:t>
            </a:r>
          </a:p>
          <a:p>
            <a:pPr lvl="1"/>
            <a:r>
              <a:rPr lang="zh-CN" altLang="en-US" dirty="0"/>
              <a:t>读写者公平竞争</a:t>
            </a:r>
            <a:endParaRPr lang="en-US" altLang="zh-CN" dirty="0"/>
          </a:p>
          <a:p>
            <a:pPr marL="269875" lvl="1">
              <a:lnSpc>
                <a:spcPct val="120000"/>
              </a:lnSpc>
              <a:spcBef>
                <a:spcPts val="560"/>
              </a:spcBef>
              <a:buClr>
                <a:srgbClr val="0B32D9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例</a:t>
            </a:r>
            <a:r>
              <a:rPr lang="en-US" altLang="zh-CN" dirty="0"/>
              <a:t>11. Extended Reader-Writer Problem 5</a:t>
            </a:r>
          </a:p>
          <a:p>
            <a:pPr lvl="1"/>
            <a:r>
              <a:rPr lang="zh-CN" altLang="en-US" dirty="0"/>
              <a:t>写者优先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67854-40BA-4321-BBA1-788EB9D1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BC76-0E36-447F-B8AB-C058EEE5890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70B36E-EEB5-405A-B402-BD276D4D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57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7F6DB-B903-430D-A4D0-6A810FE0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itchFamily="34" charset="-122"/>
              </a:rPr>
              <a:t>POSIX/</a:t>
            </a:r>
            <a:r>
              <a:rPr lang="en-US" altLang="zh-CN" dirty="0" err="1">
                <a:ea typeface="微软雅黑" pitchFamily="34" charset="-122"/>
              </a:rPr>
              <a:t>Pthread</a:t>
            </a:r>
            <a:r>
              <a:rPr lang="en-US" altLang="zh-CN" dirty="0">
                <a:ea typeface="微软雅黑" pitchFamily="34" charset="-122"/>
              </a:rPr>
              <a:t> Semaphore-based Solution </a:t>
            </a:r>
            <a:r>
              <a:rPr lang="zh-CN" altLang="en-US" dirty="0">
                <a:ea typeface="微软雅黑" pitchFamily="34" charset="-122"/>
              </a:rPr>
              <a:t> </a:t>
            </a:r>
            <a:r>
              <a:rPr lang="en-US" altLang="zh-CN" dirty="0">
                <a:ea typeface="微软雅黑" pitchFamily="34" charset="-122"/>
              </a:rPr>
              <a:t>to Reader-Writer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69C72-6D1B-4F04-ADD3-C7231F16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endParaRPr lang="en-US" altLang="zh-CN" dirty="0"/>
          </a:p>
          <a:p>
            <a:pPr marL="1558925" lvl="4"/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stdio.h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stdlib.h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errno.h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pthread.h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#include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semaphore.h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#define N 128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              data[N];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int            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datap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= 0;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semt_t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rmutex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wmutex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558925" lvl="4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             </a:t>
            </a:r>
            <a:r>
              <a:rPr kumimoji="0" lang="en-US" altLang="zh-CN" sz="240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readCnt</a:t>
            </a:r>
            <a:r>
              <a:rPr kumimoji="0" lang="en-US" altLang="zh-CN" sz="240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0;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770EB-51A7-4E80-B352-BD11614B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D180-7A77-4373-812D-0FD021E2D790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72F6CE-A4F1-4338-84A8-A8E551F1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770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77C712F-C784-4B7F-B5BF-A10E3C277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0" y="286719"/>
            <a:ext cx="11809709" cy="7144228"/>
          </a:xfrm>
        </p:spPr>
        <p:txBody>
          <a:bodyPr>
            <a:normAutofit/>
          </a:bodyPr>
          <a:lstStyle/>
          <a:p>
            <a:r>
              <a:rPr lang="zh-CN" altLang="en-US" dirty="0"/>
              <a:t>读者     </a:t>
            </a:r>
            <a:r>
              <a:rPr lang="en-US" altLang="zh-CN" sz="2500" dirty="0">
                <a:latin typeface="+mn-lt"/>
              </a:rPr>
              <a:t>	void *reader(void* id) {</a:t>
            </a:r>
            <a:endParaRPr lang="zh-CN" altLang="zh-CN" sz="2500" dirty="0">
              <a:latin typeface="+mn-lt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sem_wait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if   (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readCnt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 == 0)  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sem_wait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wmutex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++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readCnt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printf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("======%s======\n", (char*)id);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for(int 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=0; 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&lt;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; ++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</a:t>
            </a:r>
            <a:r>
              <a:rPr lang="en-US" altLang="zh-CN" sz="2500" kern="0" dirty="0">
                <a:latin typeface="+mn-lt"/>
                <a:cs typeface="Times New Roman" panose="02020603050405020304" pitchFamily="18" charset="0"/>
              </a:rPr>
              <a:t>    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printf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("%c", data[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i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]);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puts("");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sem_post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 	// </a:t>
            </a:r>
            <a:r>
              <a:rPr lang="zh-CN" altLang="zh-CN" sz="2500" kern="0" dirty="0">
                <a:effectLst/>
                <a:latin typeface="+mn-lt"/>
                <a:cs typeface="Calibri" panose="020F0502020204030204" pitchFamily="34" charset="0"/>
              </a:rPr>
              <a:t>读操作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sem_wait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--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readCnt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If   (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readCnt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 == 0)  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sem_post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wmutex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sem_post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500" kern="0" dirty="0" err="1">
                <a:effectLst/>
                <a:latin typeface="+mn-lt"/>
                <a:cs typeface="Times New Roman" panose="02020603050405020304" pitchFamily="18" charset="0"/>
              </a:rPr>
              <a:t>rmutex</a:t>
            </a: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5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  <a:cs typeface="Times New Roman" panose="02020603050405020304" pitchFamily="18" charset="0"/>
              </a:rPr>
              <a:t>		return NULL;</a:t>
            </a:r>
            <a:endParaRPr lang="en-US" altLang="zh-CN" sz="2500" kern="100" dirty="0">
              <a:cs typeface="Times New Roman" panose="02020603050405020304" pitchFamily="18" charset="0"/>
            </a:endParaRPr>
          </a:p>
          <a:p>
            <a:pPr marL="2700020" lvl="6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500" kern="0" dirty="0">
                <a:effectLst/>
                <a:latin typeface="+mn-lt"/>
              </a:rPr>
              <a:t>}</a:t>
            </a:r>
            <a:endParaRPr lang="en-US" altLang="zh-CN" sz="2500" dirty="0">
              <a:latin typeface="+mn-lt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A1908E-8A79-483E-8E07-B3DBCE43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8A84E-6139-46F3-882C-00A8B7D8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88C-680B-4602-89E3-4CAB1598838D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4360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77C712F-C784-4B7F-B5BF-A10E3C277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30" y="286719"/>
            <a:ext cx="11809709" cy="7144228"/>
          </a:xfrm>
        </p:spPr>
        <p:txBody>
          <a:bodyPr>
            <a:normAutofit/>
          </a:bodyPr>
          <a:lstStyle/>
          <a:p>
            <a:r>
              <a:rPr lang="zh-CN" altLang="en-US" dirty="0"/>
              <a:t>写者     </a:t>
            </a:r>
            <a:r>
              <a:rPr lang="en-US" altLang="zh-CN" sz="2500" dirty="0">
                <a:latin typeface="+mn-lt"/>
              </a:rPr>
              <a:t>	</a:t>
            </a:r>
            <a:endParaRPr lang="en-US" altLang="zh-CN" sz="2500" kern="0" dirty="0">
              <a:effectLst/>
              <a:latin typeface="+mn-lt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// 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随意写入一个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128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字节文本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void *writer(void *id) {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sem_wait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wmutex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// 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写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if  (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 == N) 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 = 0;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printf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("======%s======\n", (char*)id);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for(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=0; 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 &lt; N; ++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data[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datap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++] = rand()%26 + 'a';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sem_post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wmutex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return NULL;</a:t>
            </a: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cs typeface="Times New Roman" panose="02020603050405020304" pitchFamily="18" charset="0"/>
              </a:rPr>
              <a:t>}</a:t>
            </a:r>
            <a:endParaRPr lang="en-US" altLang="zh-CN" sz="2400" kern="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CN" sz="1800" kern="0" dirty="0">
              <a:solidFill>
                <a:srgbClr val="121212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A1908E-8A79-483E-8E07-B3DBCE43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8A84E-6139-46F3-882C-00A8B7D8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A88C-680B-4602-89E3-4CAB1598838D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178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4823058-52C4-487D-B78E-48D4F63D1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主程序</a:t>
            </a:r>
            <a:r>
              <a:rPr lang="en-US" altLang="zh-CN" sz="1200" b="1" kern="0" dirty="0">
                <a:solidFill>
                  <a:srgbClr val="175199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effectLst/>
                <a:latin typeface="+mn-lt"/>
                <a:cs typeface="Times New Roman" panose="02020603050405020304" pitchFamily="18" charset="0"/>
              </a:rPr>
              <a:t>int main()</a:t>
            </a:r>
            <a:endParaRPr lang="zh-CN" altLang="zh-CN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{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// 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初始化信号量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sem_init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rmutex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, 0, 1);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sem_init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wmutex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, 0, 1);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 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// 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一个写者，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3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个读者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pthread_t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 w1, r1, r2, r3;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while(true) {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	if(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(&amp;w1, NULL, writer, (void*)"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写者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")) 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	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perror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("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");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	if(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(&amp;r1, NULL, reader, (void*)"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读者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1"))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			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perror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("</a:t>
            </a:r>
            <a:r>
              <a:rPr lang="en-US" altLang="zh-CN" sz="2400" kern="0" dirty="0" err="1">
                <a:effectLst/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");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</a:pPr>
            <a:r>
              <a:rPr lang="en-US" altLang="zh-CN" sz="2400" kern="0" dirty="0">
                <a:effectLst/>
                <a:latin typeface="+mn-lt"/>
              </a:rPr>
              <a:t>	                if(</a:t>
            </a:r>
            <a:r>
              <a:rPr lang="en-US" altLang="zh-CN" sz="2400" kern="0" dirty="0" err="1">
                <a:effectLst/>
                <a:latin typeface="+mn-lt"/>
              </a:rPr>
              <a:t>pthread_create</a:t>
            </a:r>
            <a:r>
              <a:rPr lang="en-US" altLang="zh-CN" sz="2400" kern="0" dirty="0">
                <a:effectLst/>
                <a:latin typeface="+mn-lt"/>
              </a:rPr>
              <a:t>(&amp;r2, NULL, reader, (void*)"</a:t>
            </a:r>
            <a:r>
              <a:rPr lang="zh-CN" altLang="zh-CN" sz="2400" kern="0" dirty="0">
                <a:effectLst/>
                <a:latin typeface="+mn-lt"/>
                <a:cs typeface="Calibri" panose="020F0502020204030204" pitchFamily="34" charset="0"/>
              </a:rPr>
              <a:t>读者</a:t>
            </a:r>
            <a:r>
              <a:rPr lang="en-US" altLang="zh-CN" sz="2400" kern="0" dirty="0">
                <a:effectLst/>
                <a:latin typeface="+mn-lt"/>
              </a:rPr>
              <a:t>2"))</a:t>
            </a: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latin typeface="+mn-lt"/>
              </a:rPr>
              <a:t>                                </a:t>
            </a:r>
            <a:r>
              <a:rPr lang="en-US" altLang="zh-CN" sz="2400" kern="0" dirty="0" err="1">
                <a:latin typeface="+mn-lt"/>
                <a:cs typeface="Times New Roman" panose="02020603050405020304" pitchFamily="18" charset="0"/>
              </a:rPr>
              <a:t>perror</a:t>
            </a:r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("</a:t>
            </a:r>
            <a:r>
              <a:rPr lang="en-US" altLang="zh-CN" sz="2400" kern="0" dirty="0" err="1"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kern="0" dirty="0">
                <a:latin typeface="+mn-lt"/>
                <a:cs typeface="Times New Roman" panose="02020603050405020304" pitchFamily="18" charset="0"/>
              </a:rPr>
              <a:t>");</a:t>
            </a:r>
            <a:endParaRPr lang="zh-CN" altLang="zh-CN" sz="2400" kern="0" dirty="0">
              <a:latin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2D1FFE-BABB-4BA5-9E63-8006ABB0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BC93A-3156-4D9B-8CDA-F3578CF7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ADCDA-7394-4689-AFAA-1FAFD98A240F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271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4823058-52C4-487D-B78E-48D4F63D1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主程序</a:t>
            </a:r>
            <a:r>
              <a:rPr lang="en-US" altLang="zh-CN" sz="1200" b="1" kern="0" dirty="0">
                <a:solidFill>
                  <a:srgbClr val="175199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effectLst/>
                <a:latin typeface="+mn-lt"/>
                <a:cs typeface="Times New Roman" panose="02020603050405020304" pitchFamily="18" charset="0"/>
              </a:rPr>
              <a:t>int main()</a:t>
            </a:r>
            <a:endParaRPr lang="zh-CN" altLang="zh-CN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	{     </a:t>
            </a: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cs typeface="Times New Roman" panose="02020603050405020304" pitchFamily="18" charset="0"/>
              </a:rPr>
              <a:t>             </a:t>
            </a: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while(true) {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effectLst/>
                <a:latin typeface="+mn-lt"/>
                <a:cs typeface="Times New Roman" panose="02020603050405020304" pitchFamily="18" charset="0"/>
              </a:rPr>
              <a:t>               ….</a:t>
            </a:r>
            <a:endParaRPr lang="zh-CN" altLang="zh-CN" sz="2400" kern="100" dirty="0">
              <a:effectLst/>
              <a:latin typeface="+mn-lt"/>
              <a:cs typeface="Times New Roman" panose="02020603050405020304" pitchFamily="18" charset="0"/>
            </a:endParaRPr>
          </a:p>
          <a:p>
            <a:pPr marL="1328420" lvl="3" indent="0">
              <a:buNone/>
            </a:pPr>
            <a:r>
              <a:rPr lang="en-US" altLang="zh-CN" sz="2400" kern="0" dirty="0">
                <a:effectLst/>
                <a:latin typeface="+mn-lt"/>
              </a:rPr>
              <a:t>	                </a:t>
            </a:r>
            <a:r>
              <a:rPr lang="en-US" altLang="zh-CN" sz="2400" strike="sngStrike" kern="0" dirty="0">
                <a:effectLst/>
                <a:latin typeface="+mn-lt"/>
              </a:rPr>
              <a:t>if(</a:t>
            </a:r>
            <a:r>
              <a:rPr lang="en-US" altLang="zh-CN" sz="2400" strike="sngStrike" kern="0" dirty="0" err="1">
                <a:effectLst/>
                <a:latin typeface="+mn-lt"/>
              </a:rPr>
              <a:t>pthread_create</a:t>
            </a:r>
            <a:r>
              <a:rPr lang="en-US" altLang="zh-CN" sz="2400" strike="sngStrike" kern="0" dirty="0">
                <a:effectLst/>
                <a:latin typeface="+mn-lt"/>
              </a:rPr>
              <a:t>(&amp;r2, NULL, reader, (void*)"</a:t>
            </a:r>
            <a:r>
              <a:rPr lang="zh-CN" altLang="zh-CN" sz="2400" strike="sngStrike" kern="0" dirty="0">
                <a:effectLst/>
                <a:latin typeface="+mn-lt"/>
                <a:cs typeface="Calibri" panose="020F0502020204030204" pitchFamily="34" charset="0"/>
              </a:rPr>
              <a:t>读者</a:t>
            </a:r>
            <a:r>
              <a:rPr lang="en-US" altLang="zh-CN" sz="2400" strike="sngStrike" kern="0" dirty="0">
                <a:effectLst/>
                <a:latin typeface="+mn-lt"/>
              </a:rPr>
              <a:t>2"))</a:t>
            </a:r>
          </a:p>
          <a:p>
            <a:pPr marL="1328420" lvl="3" indent="0">
              <a:lnSpc>
                <a:spcPct val="110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kern="0" dirty="0">
                <a:latin typeface="+mn-lt"/>
              </a:rPr>
              <a:t>                      </a:t>
            </a:r>
            <a:r>
              <a:rPr lang="en-US" altLang="zh-CN" sz="2400" strike="sngStrike" kern="0" dirty="0">
                <a:latin typeface="+mn-lt"/>
              </a:rPr>
              <a:t>          </a:t>
            </a:r>
            <a:r>
              <a:rPr lang="en-US" altLang="zh-CN" sz="2400" strike="sngStrike" kern="0" dirty="0" err="1">
                <a:latin typeface="+mn-lt"/>
                <a:cs typeface="Times New Roman" panose="02020603050405020304" pitchFamily="18" charset="0"/>
              </a:rPr>
              <a:t>perror</a:t>
            </a:r>
            <a:r>
              <a:rPr lang="en-US" altLang="zh-CN" sz="2400" strike="sngStrike" kern="0" dirty="0">
                <a:latin typeface="+mn-lt"/>
                <a:cs typeface="Times New Roman" panose="02020603050405020304" pitchFamily="18" charset="0"/>
              </a:rPr>
              <a:t>("</a:t>
            </a:r>
            <a:r>
              <a:rPr lang="en-US" altLang="zh-CN" sz="2400" strike="sngStrike" kern="0" dirty="0" err="1">
                <a:latin typeface="+mn-lt"/>
                <a:cs typeface="Times New Roman" panose="02020603050405020304" pitchFamily="18" charset="0"/>
              </a:rPr>
              <a:t>pthread_create</a:t>
            </a:r>
            <a:r>
              <a:rPr lang="en-US" altLang="zh-CN" sz="2400" strike="sngStrike" kern="0" dirty="0">
                <a:latin typeface="+mn-lt"/>
                <a:cs typeface="Times New Roman" panose="02020603050405020304" pitchFamily="18" charset="0"/>
              </a:rPr>
              <a:t>");</a:t>
            </a: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if(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pthread_create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(&amp;r3, NULL, reader, (void*)"</a:t>
            </a:r>
            <a:r>
              <a:rPr lang="zh-CN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读者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3"))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	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pthread_create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if(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(r1, NULL)) 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if(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(r2, NULL)) 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if(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(r3, NULL)) 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	if(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(w1, NULL)) 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kern="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pthread_join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en-US" altLang="zh-CN" kern="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	return 0;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		}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2D1FFE-BABB-4BA5-9E63-8006ABB0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3BC93A-3156-4D9B-8CDA-F3578CF7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ADCDA-7394-4689-AFAA-1FAFD98A240F}" type="datetime1">
              <a:rPr lang="zh-CN" altLang="en-US" smtClean="0"/>
              <a:t>2021/11/25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7638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D9F51-B41F-48BC-8738-41EF503A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运行结果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84CE8C-3412-4B36-BC64-836DED3A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1C28C-56F9-4199-ABA7-661C47EAC79A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BD6340-F8E8-4718-A4E3-C6F0CF91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FA62BA-3313-409D-A3B7-DB113CAF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5" y="742778"/>
            <a:ext cx="10672692" cy="58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53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8EE54-2CC6-4041-8539-8D21DE8C4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6.6.3 Dining-Philosophers Problem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F1B5A-84DE-4A1F-8EF7-DF972E87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Problem description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five </a:t>
            </a:r>
            <a:r>
              <a:rPr lang="en-US" altLang="zh-CN" sz="2400" b="1" dirty="0"/>
              <a:t>philosophers </a:t>
            </a:r>
            <a:r>
              <a:rPr lang="en-US" altLang="zh-CN" sz="2400" dirty="0"/>
              <a:t>(i.e. processes), five </a:t>
            </a:r>
            <a:r>
              <a:rPr lang="en-US" altLang="zh-CN" sz="2400" b="1" dirty="0"/>
              <a:t>chopsticks </a:t>
            </a:r>
            <a:r>
              <a:rPr lang="en-US" altLang="zh-CN" sz="2400" dirty="0"/>
              <a:t>(i.e. resources), thinking and eating;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pick up two chopsticks that are closest to him to eat,  pick up only one chopstick at a time;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once finish eating, put down both of her chopsticks, and start thinking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As a model applicable in a large class of concurrency control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representing the need of </a:t>
            </a:r>
            <a:r>
              <a:rPr lang="en-US" altLang="zh-CN" sz="2400" b="1" dirty="0">
                <a:solidFill>
                  <a:srgbClr val="FF0000"/>
                </a:solidFill>
              </a:rPr>
              <a:t>allocating several resources among several processes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in a deadlock-free and starvation-free manner (e.g. multiple processes concurrently use shared resources, such as I/O devices)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986898-662E-4AE9-9F7D-7F42A1D1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8693-F488-46D8-8A57-EE2A8B879D8F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CE137B-CAF7-4AE6-B006-405135D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360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2AE7ED-F710-4E19-B757-BB9BE6EA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CB159-5746-4699-86A6-06E6217C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87587-44D3-4FFF-9025-E71CB069888C}" type="datetime1">
              <a:rPr lang="zh-CN" altLang="en-US" smtClean="0"/>
              <a:t>2021/11/25</a:t>
            </a:fld>
            <a:endParaRPr lang="zh-CN" alt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2B3B231-5E52-48FD-96B0-E5DD5D40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t="1529" r="9151" b="710"/>
          <a:stretch>
            <a:fillRect/>
          </a:stretch>
        </p:blipFill>
        <p:spPr bwMode="auto">
          <a:xfrm>
            <a:off x="1383175" y="604777"/>
            <a:ext cx="5751513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CAD27314-EAEE-4307-AB56-B85666DEF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326" y="720665"/>
            <a:ext cx="4443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]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EDB6578-66F9-4C54-AE64-8FCA3AA97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350" y="2168465"/>
            <a:ext cx="7777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[</a:t>
            </a:r>
            <a:r>
              <a:rPr lang="en-US" altLang="zh-CN" sz="240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i+1]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0CD0750E-C1B2-4489-8B34-EC9AAAD1A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514" y="5862577"/>
            <a:ext cx="4377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+mn-lt"/>
                <a:ea typeface="微软雅黑 Light" panose="020B0502040204020203" pitchFamily="34" charset="-122"/>
              </a:rPr>
              <a:t>Fig. Dining-Philosophers Problem 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2B667A33-8C9D-4B85-B5D4-1D505AFD1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777" y="4414777"/>
            <a:ext cx="7537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i+2]</a:t>
            </a:r>
          </a:p>
        </p:txBody>
      </p:sp>
      <p:sp>
        <p:nvSpPr>
          <p:cNvPr id="11" name="AutoShape 1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89370C0-C573-4FF4-A8E2-71A5AE0C7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0888" y="6171842"/>
            <a:ext cx="304800" cy="152400"/>
          </a:xfrm>
          <a:prstGeom prst="actionButtonBackPrevious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>
              <a:ea typeface="微软雅黑 Light" panose="020B0502040204020203" pitchFamily="34" charset="-122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283A695F-7C30-4985-9080-62AEBB54A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700" y="4567177"/>
            <a:ext cx="7537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i+3]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DF96E94D-546B-43D6-B4C2-AC536A971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588" y="2261060"/>
            <a:ext cx="7537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 Light" panose="020B0502040204020203" pitchFamily="34" charset="-122"/>
              </a:rPr>
              <a:t>i+4]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6065E93C-D019-4680-A66B-6033D5CCE533}"/>
              </a:ext>
            </a:extLst>
          </p:cNvPr>
          <p:cNvSpPr txBox="1"/>
          <p:nvPr/>
        </p:nvSpPr>
        <p:spPr>
          <a:xfrm>
            <a:off x="8104759" y="550585"/>
            <a:ext cx="3503177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a typeface="微软雅黑 Light" panose="020B0502040204020203" pitchFamily="34" charset="-122"/>
              </a:rPr>
              <a:t>特点：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ea typeface="微软雅黑 Light" panose="020B0502040204020203" pitchFamily="34" charset="-122"/>
              </a:rPr>
              <a:t>为防止死锁，进程需要同时获得</a:t>
            </a:r>
            <a:r>
              <a:rPr lang="en-US" altLang="zh-CN" sz="2000" dirty="0"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ea typeface="微软雅黑 Light" panose="020B0502040204020203" pitchFamily="34" charset="-122"/>
              </a:rPr>
              <a:t>类资源：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1) </a:t>
            </a:r>
            <a:r>
              <a:rPr lang="zh-CN" altLang="en-US" sz="2000" dirty="0">
                <a:ea typeface="微软雅黑 Light" panose="020B0502040204020203" pitchFamily="34" charset="-122"/>
              </a:rPr>
              <a:t>左手刀叉  </a:t>
            </a:r>
            <a:r>
              <a:rPr lang="en-US" altLang="zh-CN" sz="2000" dirty="0">
                <a:ea typeface="微软雅黑 Light" panose="020B0502040204020203" pitchFamily="34" charset="-122"/>
              </a:rPr>
              <a:t>2)</a:t>
            </a:r>
            <a:r>
              <a:rPr lang="zh-CN" altLang="en-US" sz="2000" dirty="0">
                <a:ea typeface="微软雅黑 Light" panose="020B0502040204020203" pitchFamily="34" charset="-122"/>
              </a:rPr>
              <a:t>右手刀叉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ea typeface="微软雅黑 Light" panose="020B0502040204020203" pitchFamily="34" charset="-122"/>
              </a:rPr>
              <a:t>类资源同时申请，不允许只申请一部分资源。</a:t>
            </a:r>
            <a:endParaRPr lang="en-US" altLang="zh-CN" sz="2000" dirty="0">
              <a:ea typeface="微软雅黑 Light" panose="020B0502040204020203" pitchFamily="34" charset="-122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F342BC8B-4204-4A4B-B384-7802DA1A1936}"/>
              </a:ext>
            </a:extLst>
          </p:cNvPr>
          <p:cNvSpPr txBox="1"/>
          <p:nvPr/>
        </p:nvSpPr>
        <p:spPr>
          <a:xfrm>
            <a:off x="8104759" y="2871347"/>
            <a:ext cx="3410288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微软雅黑 Light" panose="020B0502040204020203" pitchFamily="34" charset="-122"/>
              </a:rPr>
              <a:t>应用：</a:t>
            </a:r>
            <a:endParaRPr lang="en-US" altLang="zh-CN" sz="24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1. </a:t>
            </a:r>
            <a:r>
              <a:rPr lang="zh-CN" altLang="en-US" sz="2000" dirty="0">
                <a:ea typeface="微软雅黑 Light" panose="020B0502040204020203" pitchFamily="34" charset="-122"/>
              </a:rPr>
              <a:t>（第</a:t>
            </a:r>
            <a:r>
              <a:rPr lang="en-US" altLang="zh-CN" sz="2000" dirty="0">
                <a:ea typeface="微软雅黑 Light" panose="020B0502040204020203" pitchFamily="34" charset="-122"/>
              </a:rPr>
              <a:t>7</a:t>
            </a:r>
            <a:r>
              <a:rPr lang="zh-CN" altLang="en-US" sz="2000" dirty="0">
                <a:ea typeface="微软雅黑 Light" panose="020B0502040204020203" pitchFamily="34" charset="-122"/>
              </a:rPr>
              <a:t>章）资源预分配策略，控制死锁；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ea typeface="微软雅黑 Light" panose="020B0502040204020203" pitchFamily="34" charset="-122"/>
              </a:rPr>
              <a:t>2. </a:t>
            </a:r>
            <a:r>
              <a:rPr lang="zh-CN" altLang="en-US" sz="2000" dirty="0">
                <a:ea typeface="微软雅黑 Light" panose="020B0502040204020203" pitchFamily="34" charset="-122"/>
              </a:rPr>
              <a:t>课后作业：</a:t>
            </a:r>
            <a:endParaRPr lang="en-US" altLang="zh-CN" sz="2000" dirty="0"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ea typeface="微软雅黑 Light" panose="020B0502040204020203" pitchFamily="34" charset="-122"/>
                <a:cs typeface="Times New Roman" pitchFamily="18" charset="0"/>
              </a:rPr>
              <a:t>进程执行时需要同时使用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1 page </a:t>
            </a:r>
            <a:r>
              <a:rPr lang="zh-CN" altLang="en-US" sz="2000" dirty="0">
                <a:ea typeface="微软雅黑 Light" panose="020B0502040204020203" pitchFamily="34" charset="-122"/>
                <a:cs typeface="Times New Roman" pitchFamily="18" charset="0"/>
              </a:rPr>
              <a:t>内存资源和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1</a:t>
            </a:r>
            <a:r>
              <a:rPr lang="zh-CN" altLang="en-US" sz="2000" dirty="0">
                <a:ea typeface="微软雅黑 Light" panose="020B0502040204020203" pitchFamily="34" charset="-122"/>
                <a:cs typeface="Times New Roman" pitchFamily="18" charset="0"/>
              </a:rPr>
              <a:t>个</a:t>
            </a:r>
            <a:r>
              <a:rPr lang="en-US" altLang="zh-CN" sz="2000" dirty="0">
                <a:ea typeface="微软雅黑 Light" panose="020B0502040204020203" pitchFamily="34" charset="-122"/>
                <a:cs typeface="Times New Roman" pitchFamily="18" charset="0"/>
              </a:rPr>
              <a:t>I/O</a:t>
            </a:r>
            <a:r>
              <a:rPr lang="zh-CN" altLang="en-US" sz="2000" dirty="0">
                <a:ea typeface="微软雅黑 Light" panose="020B0502040204020203" pitchFamily="34" charset="-122"/>
                <a:cs typeface="Times New Roman" pitchFamily="18" charset="0"/>
              </a:rPr>
              <a:t>设备</a:t>
            </a:r>
            <a:endParaRPr lang="zh-CN" altLang="en-US" sz="2000" dirty="0"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68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9A42D-C3E1-4CEE-88AE-003995BA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 Incorrect Solution 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DE47-914C-4257-A236-77EA612B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An </a:t>
            </a:r>
            <a:r>
              <a:rPr lang="en-US" altLang="zh-CN" sz="2400" dirty="0">
                <a:solidFill>
                  <a:srgbClr val="FF0000"/>
                </a:solidFill>
              </a:rPr>
              <a:t>incorrect ( may resulting in starvation or deadlock) </a:t>
            </a:r>
            <a:r>
              <a:rPr lang="en-US" altLang="zh-CN" sz="2400" dirty="0"/>
              <a:t>solution based on semaphores</a:t>
            </a:r>
          </a:p>
          <a:p>
            <a:pPr lvl="1" eaLnBrk="1" hangingPunct="1"/>
            <a:r>
              <a:rPr lang="en-US" altLang="zh-CN" sz="2400" dirty="0"/>
              <a:t>shared data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	     </a:t>
            </a:r>
            <a:r>
              <a:rPr lang="en-US" altLang="zh-CN" sz="2400" b="1" dirty="0"/>
              <a:t>semaphore chopstick[5];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2E4BFA"/>
                </a:solidFill>
              </a:rPr>
              <a:t>            /*</a:t>
            </a:r>
            <a:r>
              <a:rPr lang="en-US" altLang="zh-CN" sz="2400" dirty="0">
                <a:solidFill>
                  <a:srgbClr val="2E4BFA"/>
                </a:solidFill>
              </a:rPr>
              <a:t>representing that chopstick[</a:t>
            </a:r>
            <a:r>
              <a:rPr lang="en-US" altLang="zh-CN" sz="2400" dirty="0" err="1">
                <a:solidFill>
                  <a:srgbClr val="2E4BFA"/>
                </a:solidFill>
              </a:rPr>
              <a:t>i</a:t>
            </a:r>
            <a:r>
              <a:rPr lang="en-US" altLang="zh-CN" sz="2400" dirty="0">
                <a:solidFill>
                  <a:srgbClr val="2E4BFA"/>
                </a:solidFill>
              </a:rPr>
              <a:t>] is available, 1</a:t>
            </a:r>
            <a:r>
              <a:rPr lang="en-US" altLang="zh-CN" sz="1800" dirty="0">
                <a:solidFill>
                  <a:srgbClr val="2E4BFA"/>
                </a:solidFill>
              </a:rPr>
              <a:t>≤</a:t>
            </a:r>
            <a:r>
              <a:rPr lang="en-US" altLang="zh-CN" sz="2400" dirty="0">
                <a:solidFill>
                  <a:srgbClr val="2E4BFA"/>
                </a:solidFill>
              </a:rPr>
              <a:t> </a:t>
            </a:r>
            <a:r>
              <a:rPr lang="en-US" altLang="zh-CN" sz="2400" dirty="0" err="1">
                <a:solidFill>
                  <a:srgbClr val="2E4BFA"/>
                </a:solidFill>
              </a:rPr>
              <a:t>i</a:t>
            </a:r>
            <a:r>
              <a:rPr lang="en-US" altLang="zh-CN" sz="2400" dirty="0">
                <a:solidFill>
                  <a:srgbClr val="2E4BFA"/>
                </a:solidFill>
              </a:rPr>
              <a:t> &lt; </a:t>
            </a:r>
            <a:r>
              <a:rPr lang="en-US" altLang="zh-CN" sz="1800" dirty="0">
                <a:solidFill>
                  <a:srgbClr val="2E4BFA"/>
                </a:solidFill>
              </a:rPr>
              <a:t>≤</a:t>
            </a:r>
            <a:r>
              <a:rPr lang="en-US" altLang="zh-CN" sz="2400" dirty="0">
                <a:solidFill>
                  <a:srgbClr val="2E4BFA"/>
                </a:solidFill>
              </a:rPr>
              <a:t> 5*/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/>
              <a:t>        , initially all values are 1</a:t>
            </a:r>
          </a:p>
          <a:p>
            <a:pPr eaLnBrk="1" hangingPunct="1"/>
            <a:endParaRPr lang="zh-CN" altLang="en-US" sz="2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B0482-B25A-464E-85D4-459F52DD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1F40-8083-412E-BB44-B290FAC0AA03}" type="datetime1">
              <a:rPr lang="zh-CN" altLang="en-US" smtClean="0"/>
              <a:t>2021/11/25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6EB813-05D2-4F54-88B8-C132EDEE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4BD23-150C-4A56-8E66-9482A3FB2E80}" type="slidenum">
              <a:rPr lang="zh-CN" altLang="en-US" smtClean="0"/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35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15285</Words>
  <Application>Microsoft Office PowerPoint</Application>
  <PresentationFormat>宽屏</PresentationFormat>
  <Paragraphs>2343</Paragraphs>
  <Slides>152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69" baseType="lpstr">
      <vt:lpstr>-apple-system</vt:lpstr>
      <vt:lpstr>Arial Unicode MS</vt:lpstr>
      <vt:lpstr>等线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Comic Sans MS</vt:lpstr>
      <vt:lpstr>Courier New</vt:lpstr>
      <vt:lpstr>Tahoma</vt:lpstr>
      <vt:lpstr>Times New Roman</vt:lpstr>
      <vt:lpstr>Wingdings</vt:lpstr>
      <vt:lpstr>Office 主题</vt:lpstr>
      <vt:lpstr>Document</vt:lpstr>
      <vt:lpstr>PowerPoint 演示文稿</vt:lpstr>
      <vt:lpstr>Synchronization vs Mutual Exclusion</vt:lpstr>
      <vt:lpstr>Outline</vt:lpstr>
      <vt:lpstr>Outline</vt:lpstr>
      <vt:lpstr>6.1 Background</vt:lpstr>
      <vt:lpstr>Bounded-Buffer Problem</vt:lpstr>
      <vt:lpstr>Bounded-Buffer Problem</vt:lpstr>
      <vt:lpstr>Bounded-Buffer Problem</vt:lpstr>
      <vt:lpstr>Bounded-Buffer Problem</vt:lpstr>
      <vt:lpstr>Bounded-Buffer Problem</vt:lpstr>
      <vt:lpstr>Why synchronization needed: Race Condition</vt:lpstr>
      <vt:lpstr>6.2 The Critical-Section Problem</vt:lpstr>
      <vt:lpstr>General Structure of Process</vt:lpstr>
      <vt:lpstr>Solution to Critical-Section Problem</vt:lpstr>
      <vt:lpstr>Mutual Exclusion</vt:lpstr>
      <vt:lpstr>Progress</vt:lpstr>
      <vt:lpstr>PowerPoint 演示文稿</vt:lpstr>
      <vt:lpstr>Bounded Waiting</vt:lpstr>
      <vt:lpstr>进程互斥使用临界资源的原则</vt:lpstr>
      <vt:lpstr>6.3 Peterson Solution</vt:lpstr>
      <vt:lpstr>Peterson Solution </vt:lpstr>
      <vt:lpstr>PowerPoint 演示文稿</vt:lpstr>
      <vt:lpstr>PowerPoint 演示文稿</vt:lpstr>
      <vt:lpstr>PowerPoint 演示文稿</vt:lpstr>
      <vt:lpstr>Peterson Solution (cont.) </vt:lpstr>
      <vt:lpstr>PowerPoint 演示文稿</vt:lpstr>
      <vt:lpstr>Bakery Algorithm</vt:lpstr>
      <vt:lpstr>Bakery Algorithm (cont.)</vt:lpstr>
      <vt:lpstr>PowerPoint 演示文稿</vt:lpstr>
      <vt:lpstr>PowerPoint 演示文稿</vt:lpstr>
      <vt:lpstr>6.4 Synchronization Hardware (略)</vt:lpstr>
      <vt:lpstr>Synchronization Hardware (cont.)</vt:lpstr>
      <vt:lpstr>Synchronization Hardware (cont.)</vt:lpstr>
      <vt:lpstr>6.5 Semaphores</vt:lpstr>
      <vt:lpstr>Semaphores</vt:lpstr>
      <vt:lpstr>信号量S的物理意义</vt:lpstr>
      <vt:lpstr>信号量三种用法</vt:lpstr>
      <vt:lpstr>P/V Operations on Semaphores</vt:lpstr>
      <vt:lpstr>Example</vt:lpstr>
      <vt:lpstr>Semaphore Usage</vt:lpstr>
      <vt:lpstr>Usage in Mutual Exclusion</vt:lpstr>
      <vt:lpstr>Usage in Synchronization</vt:lpstr>
      <vt:lpstr>Example One</vt:lpstr>
      <vt:lpstr>PowerPoint 演示文稿</vt:lpstr>
      <vt:lpstr>Example One</vt:lpstr>
      <vt:lpstr>Example One</vt:lpstr>
      <vt:lpstr>PowerPoint 演示文稿</vt:lpstr>
      <vt:lpstr>PowerPoint 演示文稿</vt:lpstr>
      <vt:lpstr>Example One</vt:lpstr>
      <vt:lpstr>Example One</vt:lpstr>
      <vt:lpstr>Example One</vt:lpstr>
      <vt:lpstr>Example Two</vt:lpstr>
      <vt:lpstr>Semaphores Without Busy Waiting</vt:lpstr>
      <vt:lpstr>Semaphores Without Busy Waiting</vt:lpstr>
      <vt:lpstr>Semaphores Without Busy Waiting</vt:lpstr>
      <vt:lpstr>Deadlock</vt:lpstr>
      <vt:lpstr>Deadlock Example</vt:lpstr>
      <vt:lpstr>Starvation</vt:lpstr>
      <vt:lpstr>不允许用户应用程序在用户态下直接对信号量操作</vt:lpstr>
      <vt:lpstr>PowerPoint 演示文稿</vt:lpstr>
      <vt:lpstr>Example</vt:lpstr>
      <vt:lpstr>PowerPoint 演示文稿</vt:lpstr>
      <vt:lpstr>6.6 Classical Problems of Synchronization</vt:lpstr>
      <vt:lpstr>6.6.1 Bounded-Buffer Problem</vt:lpstr>
      <vt:lpstr>Bounded-Buffer Problem</vt:lpstr>
      <vt:lpstr>Bounded-Buffer Problem</vt:lpstr>
      <vt:lpstr>Bounded-Buffer Problem</vt:lpstr>
      <vt:lpstr>Producer Process </vt:lpstr>
      <vt:lpstr>PowerPoint 演示文稿</vt:lpstr>
      <vt:lpstr>上机作业/试题</vt:lpstr>
      <vt:lpstr>Cautions</vt:lpstr>
      <vt:lpstr>POSIX/Pthread Semaphore-based Solution</vt:lpstr>
      <vt:lpstr>POSIX/Pthread Semaphore-based Solution</vt:lpstr>
      <vt:lpstr>POSIX/Pthread Semaphore-based Solution</vt:lpstr>
      <vt:lpstr>POSIX/Pthread Semaphore-based Solution</vt:lpstr>
      <vt:lpstr>显示缓冲区内容</vt:lpstr>
      <vt:lpstr>生产者</vt:lpstr>
      <vt:lpstr>PowerPoint 演示文稿</vt:lpstr>
      <vt:lpstr>PowerPoint 演示文稿</vt:lpstr>
      <vt:lpstr>PowerPoint 演示文稿</vt:lpstr>
      <vt:lpstr>PowerPoint 演示文稿</vt:lpstr>
      <vt:lpstr>6.6.2 Readers-Writers Problem</vt:lpstr>
      <vt:lpstr>Extended Readers-Writers Problem</vt:lpstr>
      <vt:lpstr>Solution to Readers-Writers Problem </vt:lpstr>
      <vt:lpstr>PowerPoint 演示文稿</vt:lpstr>
      <vt:lpstr>Solution to Readers-Writers Problem </vt:lpstr>
      <vt:lpstr>PowerPoint 演示文稿</vt:lpstr>
      <vt:lpstr>PowerPoint 演示文稿</vt:lpstr>
      <vt:lpstr>PowerPoint 演示文稿</vt:lpstr>
      <vt:lpstr>Extended Readers-Writers Problems</vt:lpstr>
      <vt:lpstr>POSIX/Pthread Semaphore-based Solution  to Reader-Writer Problem</vt:lpstr>
      <vt:lpstr>PowerPoint 演示文稿</vt:lpstr>
      <vt:lpstr>PowerPoint 演示文稿</vt:lpstr>
      <vt:lpstr>PowerPoint 演示文稿</vt:lpstr>
      <vt:lpstr>PowerPoint 演示文稿</vt:lpstr>
      <vt:lpstr>运行结果</vt:lpstr>
      <vt:lpstr>6.6.3 Dining-Philosophers Problem</vt:lpstr>
      <vt:lpstr>PowerPoint 演示文稿</vt:lpstr>
      <vt:lpstr>An Incorrect Solution </vt:lpstr>
      <vt:lpstr>Philosopher i:</vt:lpstr>
      <vt:lpstr>PowerPoint 演示文稿</vt:lpstr>
      <vt:lpstr>Dining-Philosophers Problem</vt:lpstr>
      <vt:lpstr>PowerPoint 演示文稿</vt:lpstr>
      <vt:lpstr>PowerPoint 演示文稿</vt:lpstr>
      <vt:lpstr>PowerPoint 演示文稿</vt:lpstr>
      <vt:lpstr>PowerPoint 演示文稿</vt:lpstr>
      <vt:lpstr>Extended Dinning Problems</vt:lpstr>
      <vt:lpstr>6.6.4 Sleeping Barber Problem</vt:lpstr>
      <vt:lpstr>PowerPoint 演示文稿</vt:lpstr>
      <vt:lpstr>Sleeping Barber Problem</vt:lpstr>
      <vt:lpstr>PowerPoint 演示文稿</vt:lpstr>
      <vt:lpstr>Barber</vt:lpstr>
      <vt:lpstr>Customer</vt:lpstr>
      <vt:lpstr>6.7 Monitors</vt:lpstr>
      <vt:lpstr>Monitors Representation</vt:lpstr>
      <vt:lpstr>Fig. Schematic view of a monitor 301-303</vt:lpstr>
      <vt:lpstr>Monitor</vt:lpstr>
      <vt:lpstr>Monitor</vt:lpstr>
      <vt:lpstr>Fig. Monitor With Condition Variables</vt:lpstr>
      <vt:lpstr>Bounded-buffer Monitor  </vt:lpstr>
      <vt:lpstr>Monitor for Dining Philosophers</vt:lpstr>
      <vt:lpstr>Monitor for Dining Philosophers</vt:lpstr>
      <vt:lpstr>Monitor vs Semaphore</vt:lpstr>
      <vt:lpstr>PowerPoint 演示文稿</vt:lpstr>
      <vt:lpstr>Monitors vs Semaphores</vt:lpstr>
      <vt:lpstr>实际编程环境下的Condition Variable【条件变量】</vt:lpstr>
      <vt:lpstr>Condition Variable【条件变量】</vt:lpstr>
      <vt:lpstr>基于条件变量和互斥锁的生产者-消费者问题</vt:lpstr>
      <vt:lpstr>基于条件变量和互斥锁的生产者-消费者问题</vt:lpstr>
      <vt:lpstr>基于条件变量和互斥锁的生产者-消费者问题</vt:lpstr>
      <vt:lpstr>C++11中基于条件变量和互斥锁的生产者-消费者问题</vt:lpstr>
      <vt:lpstr>PowerPoint 演示文稿</vt:lpstr>
      <vt:lpstr>PowerPoint 演示文稿</vt:lpstr>
      <vt:lpstr>PowerPoint 演示文稿</vt:lpstr>
      <vt:lpstr>PowerPoint 演示文稿</vt:lpstr>
      <vt:lpstr>基于“二元信号量+整型计数变量”的生产者-消费者问题</vt:lpstr>
      <vt:lpstr>基于“二元信号量+整型计数变量”的生产者-消费者问题</vt:lpstr>
      <vt:lpstr>基于“二元信号量+整型计数变量”的生产者-消费者问题</vt:lpstr>
      <vt:lpstr>基于“二元信号量+整型计数变量”的生产者-消费者问题</vt:lpstr>
      <vt:lpstr>总 结</vt:lpstr>
      <vt:lpstr>Appendix 6-1 Synchronization Hardware (§6.3)</vt:lpstr>
      <vt:lpstr>Test and Set </vt:lpstr>
      <vt:lpstr>PowerPoint 演示文稿</vt:lpstr>
      <vt:lpstr>Swap</vt:lpstr>
      <vt:lpstr>PowerPoint 演示文稿</vt:lpstr>
      <vt:lpstr>PowerPoint 演示文稿</vt:lpstr>
      <vt:lpstr>Appendix 6-2 Monitor Implementation Using Semaphores</vt:lpstr>
      <vt:lpstr>Monitor Implementation Using Semaphores</vt:lpstr>
      <vt:lpstr>Monitor Implementation Using Semaphores</vt:lpstr>
      <vt:lpstr>Monitor Implementation Using Semaphores</vt:lpstr>
      <vt:lpstr>Appendix 6-3 Linux 进程同步互斥机制</vt:lpstr>
      <vt:lpstr>Thanks 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13910702762@139.com</cp:lastModifiedBy>
  <cp:revision>347</cp:revision>
  <dcterms:created xsi:type="dcterms:W3CDTF">2017-07-31T08:51:00Z</dcterms:created>
  <dcterms:modified xsi:type="dcterms:W3CDTF">2021-11-25T11:00:05Z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3291239CE854469DBD7DD0020955A205</vt:lpwstr>
  </property>
</Properties>
</file>